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8"/>
  </p:notesMasterIdLst>
  <p:sldIdLst>
    <p:sldId id="256" r:id="rId2"/>
    <p:sldId id="290" r:id="rId3"/>
    <p:sldId id="258" r:id="rId4"/>
    <p:sldId id="259" r:id="rId5"/>
    <p:sldId id="260" r:id="rId6"/>
    <p:sldId id="261" r:id="rId7"/>
    <p:sldId id="262" r:id="rId8"/>
    <p:sldId id="263" r:id="rId9"/>
    <p:sldId id="375" r:id="rId10"/>
    <p:sldId id="264" r:id="rId11"/>
    <p:sldId id="265" r:id="rId12"/>
    <p:sldId id="267" r:id="rId13"/>
    <p:sldId id="268" r:id="rId14"/>
    <p:sldId id="300" r:id="rId15"/>
    <p:sldId id="323" r:id="rId16"/>
    <p:sldId id="302" r:id="rId17"/>
    <p:sldId id="303" r:id="rId18"/>
    <p:sldId id="313" r:id="rId19"/>
    <p:sldId id="319" r:id="rId20"/>
    <p:sldId id="269" r:id="rId21"/>
    <p:sldId id="327" r:id="rId22"/>
    <p:sldId id="325" r:id="rId23"/>
    <p:sldId id="332" r:id="rId24"/>
    <p:sldId id="326" r:id="rId25"/>
    <p:sldId id="338" r:id="rId26"/>
    <p:sldId id="367" r:id="rId27"/>
    <p:sldId id="372" r:id="rId28"/>
    <p:sldId id="270" r:id="rId29"/>
    <p:sldId id="272" r:id="rId30"/>
    <p:sldId id="273" r:id="rId31"/>
    <p:sldId id="274" r:id="rId32"/>
    <p:sldId id="275" r:id="rId33"/>
    <p:sldId id="320" r:id="rId34"/>
    <p:sldId id="276" r:id="rId35"/>
    <p:sldId id="277" r:id="rId36"/>
    <p:sldId id="278" r:id="rId37"/>
    <p:sldId id="279" r:id="rId38"/>
    <p:sldId id="376" r:id="rId39"/>
    <p:sldId id="292" r:id="rId40"/>
    <p:sldId id="293" r:id="rId41"/>
    <p:sldId id="294" r:id="rId42"/>
    <p:sldId id="296" r:id="rId43"/>
    <p:sldId id="316" r:id="rId44"/>
    <p:sldId id="317" r:id="rId45"/>
    <p:sldId id="318" r:id="rId46"/>
    <p:sldId id="295" r:id="rId47"/>
    <p:sldId id="297" r:id="rId48"/>
    <p:sldId id="298" r:id="rId49"/>
    <p:sldId id="299" r:id="rId50"/>
    <p:sldId id="377" r:id="rId51"/>
    <p:sldId id="310" r:id="rId52"/>
    <p:sldId id="311" r:id="rId53"/>
    <p:sldId id="312" r:id="rId54"/>
    <p:sldId id="324" r:id="rId55"/>
    <p:sldId id="308" r:id="rId56"/>
    <p:sldId id="309" r:id="rId5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605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36" autoAdjust="0"/>
    <p:restoredTop sz="94733"/>
  </p:normalViewPr>
  <p:slideViewPr>
    <p:cSldViewPr snapToGrid="0">
      <p:cViewPr varScale="1">
        <p:scale>
          <a:sx n="104" d="100"/>
          <a:sy n="104" d="100"/>
        </p:scale>
        <p:origin x="832"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6.emf"/></Relationships>
</file>

<file path=ppt/media/image1.png>
</file>

<file path=ppt/media/image10.png>
</file>

<file path=ppt/media/image11.png>
</file>

<file path=ppt/media/image110.png>
</file>

<file path=ppt/media/image12.png>
</file>

<file path=ppt/media/image120.png>
</file>

<file path=ppt/media/image13.png>
</file>

<file path=ppt/media/image130.png>
</file>

<file path=ppt/media/image14.png>
</file>

<file path=ppt/media/image140.png>
</file>

<file path=ppt/media/image15.png>
</file>

<file path=ppt/media/image150.png>
</file>

<file path=ppt/media/image16.png>
</file>

<file path=ppt/media/image160.png>
</file>

<file path=ppt/media/image17.png>
</file>

<file path=ppt/media/image18.png>
</file>

<file path=ppt/media/image19.png>
</file>

<file path=ppt/media/image190.png>
</file>

<file path=ppt/media/image2.png>
</file>

<file path=ppt/media/image20.png>
</file>

<file path=ppt/media/image21.png>
</file>

<file path=ppt/media/image210.png>
</file>

<file path=ppt/media/image22.png>
</file>

<file path=ppt/media/image220.png>
</file>

<file path=ppt/media/image23.png>
</file>

<file path=ppt/media/image24.png>
</file>

<file path=ppt/media/image25.png>
</file>

<file path=ppt/media/image27.png>
</file>

<file path=ppt/media/image28.png>
</file>

<file path=ppt/media/image29.png>
</file>

<file path=ppt/media/image3.gif>
</file>

<file path=ppt/media/image30.png>
</file>

<file path=ppt/media/image31.png>
</file>

<file path=ppt/media/image310.png>
</file>

<file path=ppt/media/image32.png>
</file>

<file path=ppt/media/image33.png>
</file>

<file path=ppt/media/image34.png>
</file>

<file path=ppt/media/image340.png>
</file>

<file path=ppt/media/image35.png>
</file>

<file path=ppt/media/image350.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93486C-C753-46BA-83C1-2DC3DB3050AC}" type="datetimeFigureOut">
              <a:rPr lang="en-US" smtClean="0"/>
              <a:t>2/11/22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0BDF8B-C338-49A2-B495-F87D8695459E}" type="slidenum">
              <a:rPr lang="en-US" smtClean="0"/>
              <a:t>‹#›</a:t>
            </a:fld>
            <a:endParaRPr lang="en-US"/>
          </a:p>
        </p:txBody>
      </p:sp>
    </p:spTree>
    <p:extLst>
      <p:ext uri="{BB962C8B-B14F-4D97-AF65-F5344CB8AC3E}">
        <p14:creationId xmlns:p14="http://schemas.microsoft.com/office/powerpoint/2010/main" val="42319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0BDF8B-C338-49A2-B495-F87D8695459E}" type="slidenum">
              <a:rPr lang="en-US" smtClean="0"/>
              <a:t>1</a:t>
            </a:fld>
            <a:endParaRPr lang="en-US"/>
          </a:p>
        </p:txBody>
      </p:sp>
    </p:spTree>
    <p:extLst>
      <p:ext uri="{BB962C8B-B14F-4D97-AF65-F5344CB8AC3E}">
        <p14:creationId xmlns:p14="http://schemas.microsoft.com/office/powerpoint/2010/main" val="40196539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b="0" dirty="0"/>
                  <a:t>Learning rate </a:t>
                </a:r>
                <a14:m>
                  <m:oMath xmlns:m="http://schemas.openxmlformats.org/officeDocument/2006/math">
                    <m:r>
                      <a:rPr lang="en-US" b="0" i="1" smtClean="0">
                        <a:latin typeface="Cambria Math" panose="02040503050406030204" pitchFamily="18" charset="0"/>
                      </a:rPr>
                      <m:t>𝜂</m:t>
                    </m:r>
                    <m:r>
                      <a:rPr lang="en-US" b="0" i="1" smtClean="0">
                        <a:latin typeface="Cambria Math" panose="02040503050406030204" pitchFamily="18" charset="0"/>
                      </a:rPr>
                      <m:t>=0.5</m:t>
                    </m:r>
                  </m:oMath>
                </a14:m>
                <a:r>
                  <a:rPr lang="en-US" dirty="0"/>
                  <a:t>, 30 hidden nodes, mini-batch</a:t>
                </a:r>
                <a:r>
                  <a:rPr lang="en-US" baseline="0" dirty="0"/>
                  <a:t> size 10, </a:t>
                </a:r>
                <a:r>
                  <a:rPr lang="en-US" baseline="0" dirty="0" err="1"/>
                  <a:t>reg</a:t>
                </a:r>
                <a:r>
                  <a:rPr lang="en-US" baseline="0" dirty="0"/>
                  <a:t> </a:t>
                </a:r>
                <a:r>
                  <a:rPr lang="en-US" baseline="0" dirty="0" err="1"/>
                  <a:t>param</a:t>
                </a:r>
                <a:r>
                  <a:rPr lang="en-US" baseline="0" dirty="0"/>
                  <a:t> </a:t>
                </a:r>
                <a14:m>
                  <m:oMath xmlns:m="http://schemas.openxmlformats.org/officeDocument/2006/math">
                    <m:r>
                      <a:rPr lang="en-US" b="0" i="1" baseline="0" smtClean="0">
                        <a:latin typeface="Cambria Math" panose="02040503050406030204" pitchFamily="18" charset="0"/>
                      </a:rPr>
                      <m:t>𝜆</m:t>
                    </m:r>
                    <m:r>
                      <a:rPr lang="en-US" b="0" i="1" baseline="0" smtClean="0">
                        <a:latin typeface="Cambria Math" panose="02040503050406030204" pitchFamily="18" charset="0"/>
                      </a:rPr>
                      <m:t>=5</m:t>
                    </m:r>
                  </m:oMath>
                </a14:m>
                <a:r>
                  <a:rPr lang="en-US" dirty="0"/>
                  <a:t> for full data, cross-entropy cost, 30 epochs for full data,</a:t>
                </a:r>
                <a:r>
                  <a:rPr lang="en-US" baseline="0" dirty="0"/>
                  <a:t> more for less</a:t>
                </a:r>
              </a:p>
              <a:p>
                <a:endParaRPr lang="en-US" dirty="0"/>
              </a:p>
              <a:p>
                <a:r>
                  <a:rPr lang="en-US" dirty="0"/>
                  <a:t>As you can see, the performance improves quite a bit as we use</a:t>
                </a:r>
                <a:r>
                  <a:rPr lang="en-US" baseline="0" dirty="0"/>
                  <a:t> more training data and we assume that increasing the data will improve the performance. This is especially true if we look at a log scale. So it seems if we could train on millions or billions of samples, we’d get better results.</a:t>
                </a:r>
                <a:endParaRPr lang="en-US" dirty="0"/>
              </a:p>
            </p:txBody>
          </p:sp>
        </mc:Choice>
        <mc:Fallback xmlns="">
          <p:sp>
            <p:nvSpPr>
              <p:cNvPr id="3" name="Notes Placeholder 2"/>
              <p:cNvSpPr>
                <a:spLocks noGrp="1"/>
              </p:cNvSpPr>
              <p:nvPr>
                <p:ph type="body" idx="1"/>
              </p:nvPr>
            </p:nvSpPr>
            <p:spPr/>
            <p:txBody>
              <a:bodyPr/>
              <a:lstStyle/>
              <a:p>
                <a:r>
                  <a:rPr lang="en-US" b="0" dirty="0" smtClean="0"/>
                  <a:t>Learning rate </a:t>
                </a:r>
                <a:r>
                  <a:rPr lang="en-US" b="0" i="0" smtClean="0">
                    <a:latin typeface="Cambria Math" panose="02040503050406030204" pitchFamily="18" charset="0"/>
                  </a:rPr>
                  <a:t>𝜂=0.5</a:t>
                </a:r>
                <a:r>
                  <a:rPr lang="en-US" dirty="0" smtClean="0"/>
                  <a:t>, 30 hidden nodes, mini-batch</a:t>
                </a:r>
                <a:r>
                  <a:rPr lang="en-US" baseline="0" dirty="0" smtClean="0"/>
                  <a:t> size 10, </a:t>
                </a:r>
                <a:r>
                  <a:rPr lang="en-US" baseline="0" dirty="0" err="1" smtClean="0"/>
                  <a:t>reg</a:t>
                </a:r>
                <a:r>
                  <a:rPr lang="en-US" baseline="0" dirty="0" smtClean="0"/>
                  <a:t> </a:t>
                </a:r>
                <a:r>
                  <a:rPr lang="en-US" baseline="0" dirty="0" err="1" smtClean="0"/>
                  <a:t>param</a:t>
                </a:r>
                <a:r>
                  <a:rPr lang="en-US" baseline="0" dirty="0" smtClean="0"/>
                  <a:t> </a:t>
                </a:r>
                <a:r>
                  <a:rPr lang="en-US" b="0" i="0" baseline="0" smtClean="0">
                    <a:latin typeface="Cambria Math" panose="02040503050406030204" pitchFamily="18" charset="0"/>
                  </a:rPr>
                  <a:t>𝜆=5</a:t>
                </a:r>
                <a:r>
                  <a:rPr lang="en-US" dirty="0" smtClean="0"/>
                  <a:t> for full data, cross-entropy cost, 30 epochs for full data,</a:t>
                </a:r>
                <a:r>
                  <a:rPr lang="en-US" baseline="0" dirty="0" smtClean="0"/>
                  <a:t> more for less</a:t>
                </a:r>
              </a:p>
              <a:p>
                <a:endParaRPr lang="en-US" dirty="0" smtClean="0"/>
              </a:p>
              <a:p>
                <a:r>
                  <a:rPr lang="en-US" dirty="0" smtClean="0"/>
                  <a:t>As you can see, the performance improves quite a bit as we use</a:t>
                </a:r>
                <a:r>
                  <a:rPr lang="en-US" baseline="0" dirty="0" smtClean="0"/>
                  <a:t> more training data and we assume that increasing the data will improve the performance. This is especially true if we look at a log scale. So it seems if we could train on millions or billions of samples, we’d get better results.</a:t>
                </a:r>
                <a:endParaRPr lang="en-US" dirty="0"/>
              </a:p>
            </p:txBody>
          </p:sp>
        </mc:Fallback>
      </mc:AlternateContent>
      <p:sp>
        <p:nvSpPr>
          <p:cNvPr id="4" name="Slide Number Placeholder 3"/>
          <p:cNvSpPr>
            <a:spLocks noGrp="1"/>
          </p:cNvSpPr>
          <p:nvPr>
            <p:ph type="sldNum" sz="quarter" idx="10"/>
          </p:nvPr>
        </p:nvSpPr>
        <p:spPr/>
        <p:txBody>
          <a:bodyPr/>
          <a:lstStyle/>
          <a:p>
            <a:fld id="{BB0BDF8B-C338-49A2-B495-F87D8695459E}" type="slidenum">
              <a:rPr lang="en-US" smtClean="0"/>
              <a:t>14</a:t>
            </a:fld>
            <a:endParaRPr lang="en-US"/>
          </a:p>
        </p:txBody>
      </p:sp>
    </p:spTree>
    <p:extLst>
      <p:ext uri="{BB962C8B-B14F-4D97-AF65-F5344CB8AC3E}">
        <p14:creationId xmlns:p14="http://schemas.microsoft.com/office/powerpoint/2010/main" val="36311113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Accuracy is 87% compared to 82.27% in the </a:t>
            </a:r>
            <a:r>
              <a:rPr lang="en-US" dirty="0" err="1"/>
              <a:t>unregularized</a:t>
            </a:r>
            <a:r>
              <a:rPr lang="en-US" dirty="0"/>
              <a:t> case</a:t>
            </a:r>
          </a:p>
        </p:txBody>
      </p:sp>
      <p:sp>
        <p:nvSpPr>
          <p:cNvPr id="4" name="Slide Number Placeholder 3"/>
          <p:cNvSpPr>
            <a:spLocks noGrp="1"/>
          </p:cNvSpPr>
          <p:nvPr>
            <p:ph type="sldNum" sz="quarter" idx="10"/>
          </p:nvPr>
        </p:nvSpPr>
        <p:spPr/>
        <p:txBody>
          <a:bodyPr/>
          <a:lstStyle/>
          <a:p>
            <a:fld id="{BB0BDF8B-C338-49A2-B495-F87D8695459E}" type="slidenum">
              <a:rPr lang="en-US" smtClean="0"/>
              <a:t>34</a:t>
            </a:fld>
            <a:endParaRPr lang="en-US"/>
          </a:p>
        </p:txBody>
      </p:sp>
    </p:spTree>
    <p:extLst>
      <p:ext uri="{BB962C8B-B14F-4D97-AF65-F5344CB8AC3E}">
        <p14:creationId xmlns:p14="http://schemas.microsoft.com/office/powerpoint/2010/main" val="28701155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clearly, we’ve made some progress here by including regularization</a:t>
            </a:r>
          </a:p>
        </p:txBody>
      </p:sp>
      <p:sp>
        <p:nvSpPr>
          <p:cNvPr id="4" name="Slide Number Placeholder 3"/>
          <p:cNvSpPr>
            <a:spLocks noGrp="1"/>
          </p:cNvSpPr>
          <p:nvPr>
            <p:ph type="sldNum" sz="quarter" idx="10"/>
          </p:nvPr>
        </p:nvSpPr>
        <p:spPr/>
        <p:txBody>
          <a:bodyPr/>
          <a:lstStyle/>
          <a:p>
            <a:fld id="{BB0BDF8B-C338-49A2-B495-F87D8695459E}" type="slidenum">
              <a:rPr lang="en-US" smtClean="0"/>
              <a:t>35</a:t>
            </a:fld>
            <a:endParaRPr lang="en-US"/>
          </a:p>
        </p:txBody>
      </p:sp>
    </p:spTree>
    <p:extLst>
      <p:ext uri="{BB962C8B-B14F-4D97-AF65-F5344CB8AC3E}">
        <p14:creationId xmlns:p14="http://schemas.microsoft.com/office/powerpoint/2010/main" val="3475545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36</a:t>
            </a:fld>
            <a:endParaRPr lang="en-US"/>
          </a:p>
        </p:txBody>
      </p:sp>
    </p:spTree>
    <p:extLst>
      <p:ext uri="{BB962C8B-B14F-4D97-AF65-F5344CB8AC3E}">
        <p14:creationId xmlns:p14="http://schemas.microsoft.com/office/powerpoint/2010/main" val="2732988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40</a:t>
            </a:fld>
            <a:endParaRPr lang="en-US"/>
          </a:p>
        </p:txBody>
      </p:sp>
    </p:spTree>
    <p:extLst>
      <p:ext uri="{BB962C8B-B14F-4D97-AF65-F5344CB8AC3E}">
        <p14:creationId xmlns:p14="http://schemas.microsoft.com/office/powerpoint/2010/main" val="100669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turns out you can fit an elephant with 4 parameters if they’re complex</a:t>
            </a:r>
          </a:p>
        </p:txBody>
      </p:sp>
      <p:sp>
        <p:nvSpPr>
          <p:cNvPr id="4" name="Slide Number Placeholder 3"/>
          <p:cNvSpPr>
            <a:spLocks noGrp="1"/>
          </p:cNvSpPr>
          <p:nvPr>
            <p:ph type="sldNum" sz="quarter" idx="10"/>
          </p:nvPr>
        </p:nvSpPr>
        <p:spPr/>
        <p:txBody>
          <a:bodyPr/>
          <a:lstStyle/>
          <a:p>
            <a:fld id="{BB0BDF8B-C338-49A2-B495-F87D8695459E}" type="slidenum">
              <a:rPr lang="en-US" smtClean="0"/>
              <a:t>3</a:t>
            </a:fld>
            <a:endParaRPr lang="en-US"/>
          </a:p>
        </p:txBody>
      </p:sp>
    </p:spTree>
    <p:extLst>
      <p:ext uri="{BB962C8B-B14F-4D97-AF65-F5344CB8AC3E}">
        <p14:creationId xmlns:p14="http://schemas.microsoft.com/office/powerpoint/2010/main" val="304007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cost decreases as we expect which is good. But the</a:t>
            </a:r>
            <a:r>
              <a:rPr lang="en-US" baseline="0" dirty="0"/>
              <a:t> classification accuracy on the test data </a:t>
            </a:r>
            <a:r>
              <a:rPr lang="en-US" baseline="0" dirty="0" err="1"/>
              <a:t>flatlines</a:t>
            </a:r>
            <a:r>
              <a:rPr lang="en-US" baseline="0" dirty="0"/>
              <a:t> around 82.2% with some variations</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5</a:t>
            </a:fld>
            <a:endParaRPr lang="en-US"/>
          </a:p>
        </p:txBody>
      </p:sp>
    </p:spTree>
    <p:extLst>
      <p:ext uri="{BB962C8B-B14F-4D97-AF65-F5344CB8AC3E}">
        <p14:creationId xmlns:p14="http://schemas.microsoft.com/office/powerpoint/2010/main" val="2090954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ends up not mattering</a:t>
            </a:r>
            <a:r>
              <a:rPr lang="en-US" baseline="0" dirty="0"/>
              <a:t> (note the different range in the x-axis). The cost on the test data improves until around epoch 15, after which it gets worse, suggesting </a:t>
            </a:r>
            <a:r>
              <a:rPr lang="en-US" baseline="0" dirty="0" err="1"/>
              <a:t>overfitting</a:t>
            </a:r>
            <a:r>
              <a:rPr lang="en-US" baseline="0" dirty="0"/>
              <a:t>. </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6</a:t>
            </a:fld>
            <a:endParaRPr lang="en-US"/>
          </a:p>
        </p:txBody>
      </p:sp>
    </p:spTree>
    <p:extLst>
      <p:ext uri="{BB962C8B-B14F-4D97-AF65-F5344CB8AC3E}">
        <p14:creationId xmlns:p14="http://schemas.microsoft.com/office/powerpoint/2010/main" val="40913889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training</a:t>
            </a:r>
            <a:r>
              <a:rPr lang="en-US" baseline="0" dirty="0"/>
              <a:t> accuracy goes all the way to 100%, suggesting that the network is learning </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7</a:t>
            </a:fld>
            <a:endParaRPr lang="en-US"/>
          </a:p>
        </p:txBody>
      </p:sp>
    </p:spTree>
    <p:extLst>
      <p:ext uri="{BB962C8B-B14F-4D97-AF65-F5344CB8AC3E}">
        <p14:creationId xmlns:p14="http://schemas.microsoft.com/office/powerpoint/2010/main" val="2430058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people vote</a:t>
            </a:r>
          </a:p>
        </p:txBody>
      </p:sp>
      <p:sp>
        <p:nvSpPr>
          <p:cNvPr id="4" name="Slide Number Placeholder 3"/>
          <p:cNvSpPr>
            <a:spLocks noGrp="1"/>
          </p:cNvSpPr>
          <p:nvPr>
            <p:ph type="sldNum" sz="quarter" idx="10"/>
          </p:nvPr>
        </p:nvSpPr>
        <p:spPr/>
        <p:txBody>
          <a:bodyPr/>
          <a:lstStyle/>
          <a:p>
            <a:fld id="{BB0BDF8B-C338-49A2-B495-F87D8695459E}" type="slidenum">
              <a:rPr lang="en-US" smtClean="0"/>
              <a:t>8</a:t>
            </a:fld>
            <a:endParaRPr lang="en-US"/>
          </a:p>
        </p:txBody>
      </p:sp>
    </p:spTree>
    <p:extLst>
      <p:ext uri="{BB962C8B-B14F-4D97-AF65-F5344CB8AC3E}">
        <p14:creationId xmlns:p14="http://schemas.microsoft.com/office/powerpoint/2010/main" val="30530812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it’s possible that in the earlier case we would have seen further improvement after 400 epochs</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10</a:t>
            </a:fld>
            <a:endParaRPr lang="en-US"/>
          </a:p>
        </p:txBody>
      </p:sp>
    </p:spTree>
    <p:extLst>
      <p:ext uri="{BB962C8B-B14F-4D97-AF65-F5344CB8AC3E}">
        <p14:creationId xmlns:p14="http://schemas.microsoft.com/office/powerpoint/2010/main" val="39443363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parameters as before: 30 neurons, 0.5 learning rate, mini-batch size of 10, 30</a:t>
            </a:r>
            <a:r>
              <a:rPr lang="en-US" baseline="0" dirty="0"/>
              <a:t> epochs</a:t>
            </a:r>
            <a:endParaRPr lang="en-US" dirty="0"/>
          </a:p>
          <a:p>
            <a:endParaRPr lang="en-US" dirty="0"/>
          </a:p>
          <a:p>
            <a:r>
              <a:rPr lang="en-US" dirty="0"/>
              <a:t>The accuracies</a:t>
            </a:r>
            <a:r>
              <a:rPr lang="en-US" baseline="0" dirty="0"/>
              <a:t> are much closer than when we were using 1000 training images</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12</a:t>
            </a:fld>
            <a:endParaRPr lang="en-US"/>
          </a:p>
        </p:txBody>
      </p:sp>
    </p:spTree>
    <p:extLst>
      <p:ext uri="{BB962C8B-B14F-4D97-AF65-F5344CB8AC3E}">
        <p14:creationId xmlns:p14="http://schemas.microsoft.com/office/powerpoint/2010/main" val="2590031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Unfortunately, this isn’t always an option. So what else can we do?</a:t>
            </a:r>
          </a:p>
        </p:txBody>
      </p:sp>
      <p:sp>
        <p:nvSpPr>
          <p:cNvPr id="4" name="Slide Number Placeholder 3"/>
          <p:cNvSpPr>
            <a:spLocks noGrp="1"/>
          </p:cNvSpPr>
          <p:nvPr>
            <p:ph type="sldNum" sz="quarter" idx="10"/>
          </p:nvPr>
        </p:nvSpPr>
        <p:spPr/>
        <p:txBody>
          <a:bodyPr/>
          <a:lstStyle/>
          <a:p>
            <a:fld id="{BB0BDF8B-C338-49A2-B495-F87D8695459E}" type="slidenum">
              <a:rPr lang="en-US" smtClean="0"/>
              <a:t>13</a:t>
            </a:fld>
            <a:endParaRPr lang="en-US"/>
          </a:p>
        </p:txBody>
      </p:sp>
    </p:spTree>
    <p:extLst>
      <p:ext uri="{BB962C8B-B14F-4D97-AF65-F5344CB8AC3E}">
        <p14:creationId xmlns:p14="http://schemas.microsoft.com/office/powerpoint/2010/main" val="705565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t>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
        <p:nvSpPr>
          <p:cNvPr id="2" name="Title 1"/>
          <p:cNvSpPr>
            <a:spLocks noGrp="1"/>
          </p:cNvSpPr>
          <p:nvPr>
            <p:ph type="ctrTitle"/>
          </p:nvPr>
        </p:nvSpPr>
        <p:spPr>
          <a:xfrm>
            <a:off x="628650" y="1068607"/>
            <a:ext cx="7772400" cy="1806031"/>
          </a:xfrm>
        </p:spPr>
        <p:txBody>
          <a:bodyPr anchor="ctr"/>
          <a:lstStyle>
            <a:lvl1pPr algn="ctr">
              <a:defRPr sz="6000">
                <a:solidFill>
                  <a:schemeClr val="tx1"/>
                </a:solidFill>
              </a:defRPr>
            </a:lvl1pPr>
          </a:lstStyle>
          <a:p>
            <a:r>
              <a:rPr lang="en-US" dirty="0"/>
              <a:t>Click to edit Master title style</a:t>
            </a:r>
          </a:p>
        </p:txBody>
      </p:sp>
      <p:sp>
        <p:nvSpPr>
          <p:cNvPr id="11" name="Footer Placeholder 4"/>
          <p:cNvSpPr txBox="1">
            <a:spLocks/>
          </p:cNvSpPr>
          <p:nvPr userDrawn="1"/>
        </p:nvSpPr>
        <p:spPr>
          <a:xfrm>
            <a:off x="1143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CPSC/AMTH 663 (Kevin</a:t>
            </a:r>
            <a:r>
              <a:rPr lang="en-US" baseline="0" dirty="0"/>
              <a:t> Moon/Guy Wolf)</a:t>
            </a:r>
            <a:endParaRPr lang="en-US" dirty="0"/>
          </a:p>
        </p:txBody>
      </p:sp>
      <p:sp>
        <p:nvSpPr>
          <p:cNvPr id="12" name="Footer Placeholder 4"/>
          <p:cNvSpPr txBox="1">
            <a:spLocks/>
          </p:cNvSpPr>
          <p:nvPr userDrawn="1"/>
        </p:nvSpPr>
        <p:spPr>
          <a:xfrm>
            <a:off x="3200400" y="6721476"/>
            <a:ext cx="2914650" cy="136524"/>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Regularization</a:t>
            </a:r>
          </a:p>
        </p:txBody>
      </p:sp>
      <p:sp>
        <p:nvSpPr>
          <p:cNvPr id="13" name="Footer Placeholder 4"/>
          <p:cNvSpPr txBox="1">
            <a:spLocks/>
          </p:cNvSpPr>
          <p:nvPr userDrawn="1"/>
        </p:nvSpPr>
        <p:spPr>
          <a:xfrm>
            <a:off x="62865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Yale – Spring 2018</a:t>
            </a:r>
          </a:p>
        </p:txBody>
      </p:sp>
    </p:spTree>
    <p:extLst>
      <p:ext uri="{BB962C8B-B14F-4D97-AF65-F5344CB8AC3E}">
        <p14:creationId xmlns:p14="http://schemas.microsoft.com/office/powerpoint/2010/main" val="3401150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t>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171388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t>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200973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08344" y="1064871"/>
            <a:ext cx="8821356" cy="51120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t>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
        <p:nvSpPr>
          <p:cNvPr id="2" name="Title 1"/>
          <p:cNvSpPr>
            <a:spLocks noGrp="1"/>
          </p:cNvSpPr>
          <p:nvPr>
            <p:ph type="title"/>
          </p:nvPr>
        </p:nvSpPr>
        <p:spPr>
          <a:xfrm>
            <a:off x="0" y="0"/>
            <a:ext cx="8391644" cy="798991"/>
          </a:xfrm>
        </p:spPr>
        <p:txBody>
          <a:bodyPr/>
          <a:lstStyle>
            <a:lvl1pPr>
              <a:defRPr>
                <a:solidFill>
                  <a:schemeClr val="tx1"/>
                </a:solidFill>
              </a:defRPr>
            </a:lvl1pPr>
          </a:lstStyle>
          <a:p>
            <a:r>
              <a:rPr lang="en-US" dirty="0"/>
              <a:t>Click to edit Master title style</a:t>
            </a:r>
          </a:p>
        </p:txBody>
      </p:sp>
      <p:sp>
        <p:nvSpPr>
          <p:cNvPr id="9" name="Footer Placeholder 4"/>
          <p:cNvSpPr txBox="1">
            <a:spLocks/>
          </p:cNvSpPr>
          <p:nvPr userDrawn="1"/>
        </p:nvSpPr>
        <p:spPr>
          <a:xfrm>
            <a:off x="1143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CPSC/AMTH 663 (Kevin</a:t>
            </a:r>
            <a:r>
              <a:rPr lang="en-US" baseline="0" dirty="0"/>
              <a:t> Moon/Guy Wolf)</a:t>
            </a:r>
            <a:endParaRPr lang="en-US" dirty="0"/>
          </a:p>
        </p:txBody>
      </p:sp>
      <p:sp>
        <p:nvSpPr>
          <p:cNvPr id="11" name="Footer Placeholder 4"/>
          <p:cNvSpPr txBox="1">
            <a:spLocks/>
          </p:cNvSpPr>
          <p:nvPr userDrawn="1"/>
        </p:nvSpPr>
        <p:spPr>
          <a:xfrm>
            <a:off x="62865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Yale – Spring 2018</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91644" y="34824"/>
            <a:ext cx="737165" cy="764167"/>
          </a:xfrm>
          <a:prstGeom prst="rect">
            <a:avLst/>
          </a:prstGeom>
        </p:spPr>
      </p:pic>
      <p:sp>
        <p:nvSpPr>
          <p:cNvPr id="15" name="Footer Placeholder 4"/>
          <p:cNvSpPr txBox="1">
            <a:spLocks/>
          </p:cNvSpPr>
          <p:nvPr userDrawn="1"/>
        </p:nvSpPr>
        <p:spPr>
          <a:xfrm>
            <a:off x="3200400" y="6721476"/>
            <a:ext cx="2914650" cy="136524"/>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Regularization</a:t>
            </a:r>
          </a:p>
        </p:txBody>
      </p:sp>
    </p:spTree>
    <p:extLst>
      <p:ext uri="{BB962C8B-B14F-4D97-AF65-F5344CB8AC3E}">
        <p14:creationId xmlns:p14="http://schemas.microsoft.com/office/powerpoint/2010/main" val="3837124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E12AB4-83B7-4D7E-B543-6568140ABEE2}" type="datetimeFigureOut">
              <a:rPr lang="en-US" smtClean="0"/>
              <a:t>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
        <p:nvSpPr>
          <p:cNvPr id="2" name="Title 1"/>
          <p:cNvSpPr>
            <a:spLocks noGrp="1"/>
          </p:cNvSpPr>
          <p:nvPr>
            <p:ph type="title"/>
          </p:nvPr>
        </p:nvSpPr>
        <p:spPr>
          <a:xfrm>
            <a:off x="623888" y="1098520"/>
            <a:ext cx="7886700" cy="1589777"/>
          </a:xfrm>
        </p:spPr>
        <p:txBody>
          <a:bodyPr anchor="b"/>
          <a:lstStyle>
            <a:lvl1pPr>
              <a:defRPr sz="6000">
                <a:solidFill>
                  <a:schemeClr val="tx1"/>
                </a:solidFill>
              </a:defRPr>
            </a:lvl1pPr>
          </a:lstStyle>
          <a:p>
            <a:r>
              <a:rPr lang="en-US" dirty="0"/>
              <a:t>Click to edit Master title style</a:t>
            </a:r>
          </a:p>
        </p:txBody>
      </p:sp>
      <p:sp>
        <p:nvSpPr>
          <p:cNvPr id="10" name="Footer Placeholder 4"/>
          <p:cNvSpPr txBox="1">
            <a:spLocks/>
          </p:cNvSpPr>
          <p:nvPr userDrawn="1"/>
        </p:nvSpPr>
        <p:spPr>
          <a:xfrm>
            <a:off x="1143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CPSC/AMTH 663 (Kevin</a:t>
            </a:r>
            <a:r>
              <a:rPr lang="en-US" baseline="0" dirty="0"/>
              <a:t> Moon/Guy Wolf)</a:t>
            </a:r>
            <a:endParaRPr lang="en-US" dirty="0"/>
          </a:p>
        </p:txBody>
      </p:sp>
      <p:sp>
        <p:nvSpPr>
          <p:cNvPr id="12" name="Footer Placeholder 4"/>
          <p:cNvSpPr txBox="1">
            <a:spLocks/>
          </p:cNvSpPr>
          <p:nvPr userDrawn="1"/>
        </p:nvSpPr>
        <p:spPr>
          <a:xfrm>
            <a:off x="62865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Yale – Spring 2018</a:t>
            </a:r>
          </a:p>
        </p:txBody>
      </p:sp>
      <p:sp>
        <p:nvSpPr>
          <p:cNvPr id="13" name="Footer Placeholder 4"/>
          <p:cNvSpPr txBox="1">
            <a:spLocks/>
          </p:cNvSpPr>
          <p:nvPr userDrawn="1"/>
        </p:nvSpPr>
        <p:spPr>
          <a:xfrm>
            <a:off x="3200400" y="6721476"/>
            <a:ext cx="2914650" cy="136524"/>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Regularization</a:t>
            </a:r>
          </a:p>
        </p:txBody>
      </p:sp>
    </p:spTree>
    <p:extLst>
      <p:ext uri="{BB962C8B-B14F-4D97-AF65-F5344CB8AC3E}">
        <p14:creationId xmlns:p14="http://schemas.microsoft.com/office/powerpoint/2010/main" val="394684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E12AB4-83B7-4D7E-B543-6568140ABEE2}" type="datetimeFigureOut">
              <a:rPr lang="en-US" smtClean="0"/>
              <a:t>2/11/22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1210250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E12AB4-83B7-4D7E-B543-6568140ABEE2}" type="datetimeFigureOut">
              <a:rPr lang="en-US" smtClean="0"/>
              <a:t>2/11/22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798656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E12AB4-83B7-4D7E-B543-6568140ABEE2}" type="datetimeFigureOut">
              <a:rPr lang="en-US" smtClean="0"/>
              <a:t>2/11/22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854196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E12AB4-83B7-4D7E-B543-6568140ABEE2}" type="datetimeFigureOut">
              <a:rPr lang="en-US" smtClean="0"/>
              <a:t>2/11/22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3470125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E12AB4-83B7-4D7E-B543-6568140ABEE2}" type="datetimeFigureOut">
              <a:rPr lang="en-US" smtClean="0"/>
              <a:t>2/11/22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321176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E12AB4-83B7-4D7E-B543-6568140ABEE2}" type="datetimeFigureOut">
              <a:rPr lang="en-US" smtClean="0"/>
              <a:t>2/11/22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540142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E12AB4-83B7-4D7E-B543-6568140ABEE2}" type="datetimeFigureOut">
              <a:rPr lang="en-US" smtClean="0"/>
              <a:t>2/11/22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CF6EA5-4958-4C53-AF01-4B1224DA5071}" type="slidenum">
              <a:rPr lang="en-US" smtClean="0"/>
              <a:t>‹#›</a:t>
            </a:fld>
            <a:endParaRPr lang="en-US"/>
          </a:p>
        </p:txBody>
      </p:sp>
    </p:spTree>
    <p:extLst>
      <p:ext uri="{BB962C8B-B14F-4D97-AF65-F5344CB8AC3E}">
        <p14:creationId xmlns:p14="http://schemas.microsoft.com/office/powerpoint/2010/main" val="26736652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31.png"/><Relationship Id="rId4" Type="http://schemas.openxmlformats.org/officeDocument/2006/relationships/image" Target="../media/image26.emf"/></Relationships>
</file>

<file path=ppt/slides/_rels/slide4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40.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50.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5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arxiv.org/pdf/1412.6614.pdf" TargetMode="External"/><Relationship Id="rId2" Type="http://schemas.openxmlformats.org/officeDocument/2006/relationships/hyperlink" Target="https://arxiv.org/pdf/1706.05394.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1506" y="1962547"/>
            <a:ext cx="7772400" cy="1806031"/>
          </a:xfrm>
        </p:spPr>
        <p:txBody>
          <a:bodyPr anchor="ctr">
            <a:normAutofit/>
          </a:bodyPr>
          <a:lstStyle/>
          <a:p>
            <a:r>
              <a:rPr lang="en-US" sz="2400" dirty="0"/>
              <a:t>Deep Learning Theory and Applications</a:t>
            </a:r>
            <a:br>
              <a:rPr lang="en-US" dirty="0"/>
            </a:br>
            <a:r>
              <a:rPr lang="en-US" dirty="0"/>
              <a:t>Regularization</a:t>
            </a:r>
          </a:p>
        </p:txBody>
      </p:sp>
      <p:sp>
        <p:nvSpPr>
          <p:cNvPr id="3" name="Subtitle 2"/>
          <p:cNvSpPr>
            <a:spLocks noGrp="1"/>
          </p:cNvSpPr>
          <p:nvPr>
            <p:ph type="subTitle" idx="1"/>
          </p:nvPr>
        </p:nvSpPr>
        <p:spPr>
          <a:xfrm>
            <a:off x="1118706" y="4046234"/>
            <a:ext cx="6858000" cy="1327039"/>
          </a:xfrm>
        </p:spPr>
        <p:txBody>
          <a:bodyPr>
            <a:normAutofit/>
          </a:bodyPr>
          <a:lstStyle/>
          <a:p>
            <a:r>
              <a:rPr lang="en-US" dirty="0"/>
              <a:t>CPSC/AMTH 663</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02210" y="3819645"/>
            <a:ext cx="1717314" cy="1780219"/>
          </a:xfrm>
          <a:prstGeom prst="rect">
            <a:avLst/>
          </a:prstGeom>
        </p:spPr>
      </p:pic>
      <p:pic>
        <p:nvPicPr>
          <p:cNvPr id="1026" name="Picture 2" descr="https://ypps.yale.edu/sites/default/files/yale_logo.gif"/>
          <p:cNvPicPr>
            <a:picLocks noChangeAspect="1" noChangeArrowheads="1"/>
          </p:cNvPicPr>
          <p:nvPr/>
        </p:nvPicPr>
        <p:blipFill rotWithShape="1">
          <a:blip r:embed="rId4">
            <a:extLst>
              <a:ext uri="{28A0092B-C50C-407E-A947-70E740481C1C}">
                <a14:useLocalDpi xmlns:a14="http://schemas.microsoft.com/office/drawing/2010/main" val="0"/>
              </a:ext>
            </a:extLst>
          </a:blip>
          <a:srcRect t="36385" r="58740" b="37504"/>
          <a:stretch/>
        </p:blipFill>
        <p:spPr bwMode="auto">
          <a:xfrm>
            <a:off x="373888" y="4148368"/>
            <a:ext cx="1988165" cy="998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1949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1348651"/>
            <a:ext cx="8821356" cy="5112092"/>
          </a:xfrm>
        </p:spPr>
        <p:txBody>
          <a:bodyPr/>
          <a:lstStyle/>
          <a:p>
            <a:r>
              <a:rPr lang="en-US" dirty="0"/>
              <a:t>One approach: track the test accuracy during training</a:t>
            </a:r>
          </a:p>
          <a:p>
            <a:pPr lvl="1"/>
            <a:r>
              <a:rPr lang="en-US" dirty="0"/>
              <a:t>Stop training if the test accuracy no longer improves</a:t>
            </a:r>
          </a:p>
          <a:p>
            <a:pPr lvl="1"/>
            <a:r>
              <a:rPr lang="en-US" dirty="0"/>
              <a:t>Caveat: this isn’t necessarily a sign of </a:t>
            </a:r>
            <a:r>
              <a:rPr lang="en-US" dirty="0" err="1"/>
              <a:t>overfitting</a:t>
            </a:r>
            <a:r>
              <a:rPr lang="en-US" dirty="0"/>
              <a:t> but stopping when this occurs will prevent </a:t>
            </a:r>
            <a:r>
              <a:rPr lang="en-US" dirty="0" err="1"/>
              <a:t>overfitting</a:t>
            </a:r>
            <a:endParaRPr lang="en-US" dirty="0"/>
          </a:p>
          <a:p>
            <a:r>
              <a:rPr lang="en-US" dirty="0"/>
              <a:t>A variation: track the accuracy on a </a:t>
            </a:r>
            <a:r>
              <a:rPr lang="en-US" b="1" i="1" dirty="0"/>
              <a:t>validation</a:t>
            </a:r>
            <a:r>
              <a:rPr lang="en-US" i="1" dirty="0"/>
              <a:t> set</a:t>
            </a:r>
          </a:p>
          <a:p>
            <a:pPr lvl="1"/>
            <a:r>
              <a:rPr lang="en-US" dirty="0"/>
              <a:t>Stop training when we’re confident the validation accuracy has saturated</a:t>
            </a:r>
          </a:p>
          <a:p>
            <a:pPr lvl="2"/>
            <a:r>
              <a:rPr lang="en-US" dirty="0"/>
              <a:t>Requires some judgment as networks sometimes plateau before improving</a:t>
            </a:r>
          </a:p>
          <a:p>
            <a:pPr lvl="1"/>
            <a:r>
              <a:rPr lang="en-US" dirty="0"/>
              <a:t>Referred to as </a:t>
            </a:r>
            <a:r>
              <a:rPr lang="en-US" b="1" i="1" dirty="0"/>
              <a:t>early stopping</a:t>
            </a:r>
            <a:endParaRPr lang="en-US" dirty="0"/>
          </a:p>
        </p:txBody>
      </p:sp>
      <p:sp>
        <p:nvSpPr>
          <p:cNvPr id="3" name="Title 2"/>
          <p:cNvSpPr>
            <a:spLocks noGrp="1"/>
          </p:cNvSpPr>
          <p:nvPr>
            <p:ph type="title"/>
          </p:nvPr>
        </p:nvSpPr>
        <p:spPr/>
        <p:txBody>
          <a:bodyPr/>
          <a:lstStyle/>
          <a:p>
            <a:r>
              <a:rPr lang="en-US" dirty="0"/>
              <a:t>Early stopping</a:t>
            </a:r>
          </a:p>
        </p:txBody>
      </p:sp>
    </p:spTree>
    <p:extLst>
      <p:ext uri="{BB962C8B-B14F-4D97-AF65-F5344CB8AC3E}">
        <p14:creationId xmlns:p14="http://schemas.microsoft.com/office/powerpoint/2010/main" val="1849679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Use a validation set instead of the test set to determine the number of epochs (and other hyper-parameters)</a:t>
            </a:r>
          </a:p>
          <a:p>
            <a:pPr lvl="1"/>
            <a:r>
              <a:rPr lang="en-US" dirty="0"/>
              <a:t>We’re likely to try many different choices for the hyper-parameters</a:t>
            </a:r>
          </a:p>
          <a:p>
            <a:pPr lvl="1"/>
            <a:r>
              <a:rPr lang="en-US" dirty="0"/>
              <a:t>If the hyper-parameters are set based on the test data, we may </a:t>
            </a:r>
            <a:r>
              <a:rPr lang="en-US" dirty="0" err="1"/>
              <a:t>overfit</a:t>
            </a:r>
            <a:r>
              <a:rPr lang="en-US" dirty="0"/>
              <a:t> to the test data</a:t>
            </a:r>
          </a:p>
          <a:p>
            <a:r>
              <a:rPr lang="en-US" dirty="0"/>
              <a:t>After setting the hyper-parameters with the validation set, we evaluate the final performance on the test set</a:t>
            </a:r>
          </a:p>
          <a:p>
            <a:pPr lvl="1"/>
            <a:r>
              <a:rPr lang="en-US" dirty="0"/>
              <a:t>This gives us confidence that the test set results are a true measure of how well our learned network generalizes</a:t>
            </a:r>
          </a:p>
        </p:txBody>
      </p:sp>
      <p:sp>
        <p:nvSpPr>
          <p:cNvPr id="3" name="Title 2"/>
          <p:cNvSpPr>
            <a:spLocks noGrp="1"/>
          </p:cNvSpPr>
          <p:nvPr>
            <p:ph type="title"/>
          </p:nvPr>
        </p:nvSpPr>
        <p:spPr/>
        <p:txBody>
          <a:bodyPr/>
          <a:lstStyle/>
          <a:p>
            <a:r>
              <a:rPr lang="en-US" dirty="0"/>
              <a:t>Implementing early stopping</a:t>
            </a:r>
          </a:p>
        </p:txBody>
      </p:sp>
    </p:spTree>
    <p:extLst>
      <p:ext uri="{BB962C8B-B14F-4D97-AF65-F5344CB8AC3E}">
        <p14:creationId xmlns:p14="http://schemas.microsoft.com/office/powerpoint/2010/main" val="3046173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1064871"/>
            <a:ext cx="8821356" cy="5483074"/>
          </a:xfrm>
        </p:spPr>
        <p:txBody>
          <a:bodyPr/>
          <a:lstStyle/>
          <a:p>
            <a:r>
              <a:rPr lang="en-US" dirty="0"/>
              <a:t>Were we </a:t>
            </a:r>
            <a:r>
              <a:rPr lang="en-US" dirty="0" err="1"/>
              <a:t>overfitting</a:t>
            </a:r>
            <a:r>
              <a:rPr lang="en-US" dirty="0"/>
              <a:t> when we used all 50,000 training images?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Some, but not nearly as much as before</a:t>
            </a:r>
          </a:p>
        </p:txBody>
      </p:sp>
      <p:pic>
        <p:nvPicPr>
          <p:cNvPr id="4098" name="Picture 2" descr="http://neuralnetworksanddeeplearning.com/images/overfitting_full.png"/>
          <p:cNvPicPr>
            <a:picLocks noChangeAspect="1" noChangeArrowheads="1"/>
          </p:cNvPicPr>
          <p:nvPr/>
        </p:nvPicPr>
        <p:blipFill rotWithShape="1">
          <a:blip r:embed="rId3">
            <a:extLst>
              <a:ext uri="{28A0092B-C50C-407E-A947-70E740481C1C}">
                <a14:useLocalDpi xmlns:a14="http://schemas.microsoft.com/office/drawing/2010/main" val="0"/>
              </a:ext>
            </a:extLst>
          </a:blip>
          <a:srcRect l="7517"/>
          <a:stretch/>
        </p:blipFill>
        <p:spPr bwMode="auto">
          <a:xfrm>
            <a:off x="2081048" y="1556459"/>
            <a:ext cx="5524992" cy="450801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p:cNvSpPr>
            <a:spLocks noGrp="1"/>
          </p:cNvSpPr>
          <p:nvPr>
            <p:ph type="title"/>
          </p:nvPr>
        </p:nvSpPr>
        <p:spPr/>
        <p:txBody>
          <a:bodyPr>
            <a:normAutofit fontScale="90000"/>
          </a:bodyPr>
          <a:lstStyle/>
          <a:p>
            <a:r>
              <a:rPr lang="en-US" dirty="0"/>
              <a:t>Handwritten digit recognition revisited</a:t>
            </a:r>
          </a:p>
        </p:txBody>
      </p:sp>
    </p:spTree>
    <p:extLst>
      <p:ext uri="{BB962C8B-B14F-4D97-AF65-F5344CB8AC3E}">
        <p14:creationId xmlns:p14="http://schemas.microsoft.com/office/powerpoint/2010/main" val="1302736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2483768"/>
            <a:ext cx="8821356" cy="5112092"/>
          </a:xfrm>
        </p:spPr>
        <p:txBody>
          <a:bodyPr>
            <a:normAutofit/>
          </a:bodyPr>
          <a:lstStyle/>
          <a:p>
            <a:pPr marL="0" indent="0">
              <a:buNone/>
            </a:pPr>
            <a:r>
              <a:rPr lang="en-US" sz="6600" dirty="0"/>
              <a:t>Get more training data!</a:t>
            </a:r>
            <a:endParaRPr lang="en-US" sz="7200" dirty="0"/>
          </a:p>
        </p:txBody>
      </p:sp>
      <p:sp>
        <p:nvSpPr>
          <p:cNvPr id="3" name="Title 2"/>
          <p:cNvSpPr>
            <a:spLocks noGrp="1"/>
          </p:cNvSpPr>
          <p:nvPr>
            <p:ph type="title"/>
          </p:nvPr>
        </p:nvSpPr>
        <p:spPr/>
        <p:txBody>
          <a:bodyPr/>
          <a:lstStyle/>
          <a:p>
            <a:r>
              <a:rPr lang="en-US" dirty="0"/>
              <a:t>A great way to prevent </a:t>
            </a:r>
            <a:r>
              <a:rPr lang="en-US" dirty="0" err="1"/>
              <a:t>overfitting</a:t>
            </a:r>
            <a:endParaRPr lang="en-US" dirty="0"/>
          </a:p>
        </p:txBody>
      </p:sp>
    </p:spTree>
    <p:extLst>
      <p:ext uri="{BB962C8B-B14F-4D97-AF65-F5344CB8AC3E}">
        <p14:creationId xmlns:p14="http://schemas.microsoft.com/office/powerpoint/2010/main" val="2875941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Saw earlier that our MNIST classification accuracy decreased dramatically with only 1,000 training images</a:t>
            </a:r>
          </a:p>
          <a:p>
            <a:r>
              <a:rPr lang="en-US" dirty="0"/>
              <a:t>How does accuracy improve as a function of sample size?</a:t>
            </a:r>
          </a:p>
        </p:txBody>
      </p:sp>
      <p:sp>
        <p:nvSpPr>
          <p:cNvPr id="3" name="Title 2"/>
          <p:cNvSpPr>
            <a:spLocks noGrp="1"/>
          </p:cNvSpPr>
          <p:nvPr>
            <p:ph type="title"/>
          </p:nvPr>
        </p:nvSpPr>
        <p:spPr/>
        <p:txBody>
          <a:bodyPr>
            <a:normAutofit fontScale="90000"/>
          </a:bodyPr>
          <a:lstStyle/>
          <a:p>
            <a:r>
              <a:rPr lang="en-US" dirty="0"/>
              <a:t>Artificially increasing the training data</a:t>
            </a:r>
          </a:p>
        </p:txBody>
      </p:sp>
      <p:pic>
        <p:nvPicPr>
          <p:cNvPr id="11266" name="Picture 2" descr="http://neuralnetworksanddeeplearning.com/images/more_dat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276" y="2677638"/>
            <a:ext cx="4989662" cy="3765205"/>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http://neuralnetworksanddeeplearning.com/images/more_data_lo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28658" y="2760287"/>
            <a:ext cx="4989662" cy="37652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5980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26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Input Augmentation</a:t>
            </a:r>
          </a:p>
        </p:txBody>
      </p:sp>
      <p:sp>
        <p:nvSpPr>
          <p:cNvPr id="3" name="Content Placeholder 2"/>
          <p:cNvSpPr>
            <a:spLocks noGrp="1"/>
          </p:cNvSpPr>
          <p:nvPr>
            <p:ph idx="1"/>
          </p:nvPr>
        </p:nvSpPr>
        <p:spPr>
          <a:xfrm>
            <a:off x="457200" y="1600201"/>
            <a:ext cx="8229600" cy="1566576"/>
          </a:xfrm>
        </p:spPr>
        <p:txBody>
          <a:bodyPr>
            <a:normAutofit/>
          </a:bodyPr>
          <a:lstStyle/>
          <a:p>
            <a:r>
              <a:rPr lang="en-US" dirty="0"/>
              <a:t>Artificially transform inputs in ways that you don’t want the neural network to care about </a:t>
            </a:r>
          </a:p>
          <a:p>
            <a:pPr lvl="1"/>
            <a:r>
              <a:rPr lang="en-US" dirty="0"/>
              <a:t>Does not change the label for classification</a:t>
            </a:r>
          </a:p>
        </p:txBody>
      </p:sp>
      <p:pic>
        <p:nvPicPr>
          <p:cNvPr id="4" name="Picture 3"/>
          <p:cNvPicPr>
            <a:picLocks noChangeAspect="1"/>
          </p:cNvPicPr>
          <p:nvPr/>
        </p:nvPicPr>
        <p:blipFill>
          <a:blip r:embed="rId2"/>
          <a:stretch>
            <a:fillRect/>
          </a:stretch>
        </p:blipFill>
        <p:spPr>
          <a:xfrm>
            <a:off x="2159000" y="3733725"/>
            <a:ext cx="4813300" cy="1917700"/>
          </a:xfrm>
          <a:prstGeom prst="rect">
            <a:avLst/>
          </a:prstGeom>
        </p:spPr>
      </p:pic>
    </p:spTree>
    <p:extLst>
      <p:ext uri="{BB962C8B-B14F-4D97-AF65-F5344CB8AC3E}">
        <p14:creationId xmlns:p14="http://schemas.microsoft.com/office/powerpoint/2010/main" val="32517584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1384911"/>
            <a:ext cx="8821356" cy="5112092"/>
          </a:xfrm>
        </p:spPr>
        <p:txBody>
          <a:bodyPr/>
          <a:lstStyle/>
          <a:p>
            <a:r>
              <a:rPr lang="en-US" dirty="0"/>
              <a:t>MNIST results from </a:t>
            </a:r>
            <a:r>
              <a:rPr lang="en-US" dirty="0" err="1"/>
              <a:t>Simard</a:t>
            </a:r>
            <a:r>
              <a:rPr lang="en-US" dirty="0"/>
              <a:t> et al. (2003)</a:t>
            </a:r>
          </a:p>
          <a:p>
            <a:pPr lvl="1"/>
            <a:r>
              <a:rPr lang="en-US" dirty="0" err="1"/>
              <a:t>Feedforward</a:t>
            </a:r>
            <a:r>
              <a:rPr lang="en-US" dirty="0"/>
              <a:t> network with 800 hidden neurons and cross-entropy cost function</a:t>
            </a:r>
          </a:p>
          <a:p>
            <a:r>
              <a:rPr lang="en-US" dirty="0"/>
              <a:t>Accuracy on standard dataset: 98.4%</a:t>
            </a:r>
          </a:p>
          <a:p>
            <a:r>
              <a:rPr lang="en-US" dirty="0"/>
              <a:t>Applied rotations and translations: 98.9%</a:t>
            </a:r>
          </a:p>
          <a:p>
            <a:r>
              <a:rPr lang="en-US" dirty="0"/>
              <a:t>Applied “elastic distortions” as well</a:t>
            </a:r>
          </a:p>
          <a:p>
            <a:pPr lvl="1"/>
            <a:r>
              <a:rPr lang="en-US" dirty="0"/>
              <a:t>Image distortion intended to emulate random oscillations in the hand muscles</a:t>
            </a:r>
          </a:p>
          <a:p>
            <a:pPr lvl="1"/>
            <a:r>
              <a:rPr lang="en-US" dirty="0"/>
              <a:t>Accuracy: 99.3%</a:t>
            </a:r>
          </a:p>
        </p:txBody>
      </p:sp>
      <p:sp>
        <p:nvSpPr>
          <p:cNvPr id="3" name="Title 2"/>
          <p:cNvSpPr>
            <a:spLocks noGrp="1"/>
          </p:cNvSpPr>
          <p:nvPr>
            <p:ph type="title"/>
          </p:nvPr>
        </p:nvSpPr>
        <p:spPr/>
        <p:txBody>
          <a:bodyPr>
            <a:normAutofit fontScale="90000"/>
          </a:bodyPr>
          <a:lstStyle/>
          <a:p>
            <a:r>
              <a:rPr lang="en-US" dirty="0"/>
              <a:t>Artificially increasing the training data</a:t>
            </a:r>
          </a:p>
        </p:txBody>
      </p:sp>
    </p:spTree>
    <p:extLst>
      <p:ext uri="{BB962C8B-B14F-4D97-AF65-F5344CB8AC3E}">
        <p14:creationId xmlns:p14="http://schemas.microsoft.com/office/powerpoint/2010/main" val="1878511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General principle: expand the training data by applying operations that reflect real-world variation</a:t>
            </a:r>
          </a:p>
          <a:p>
            <a:r>
              <a:rPr lang="en-US" dirty="0"/>
              <a:t>Example: speech recognition</a:t>
            </a:r>
          </a:p>
          <a:p>
            <a:pPr lvl="1"/>
            <a:r>
              <a:rPr lang="en-US" dirty="0"/>
              <a:t>Add background noise</a:t>
            </a:r>
          </a:p>
          <a:p>
            <a:pPr lvl="1"/>
            <a:r>
              <a:rPr lang="en-US" dirty="0"/>
              <a:t>Speed it up</a:t>
            </a:r>
          </a:p>
          <a:p>
            <a:pPr lvl="1"/>
            <a:r>
              <a:rPr lang="en-US" dirty="0"/>
              <a:t>Slow it down</a:t>
            </a:r>
          </a:p>
          <a:p>
            <a:r>
              <a:rPr lang="en-US" dirty="0"/>
              <a:t>Alternatively, could do preprocessing to remove these effects</a:t>
            </a:r>
          </a:p>
          <a:p>
            <a:pPr lvl="1"/>
            <a:r>
              <a:rPr lang="en-US" dirty="0"/>
              <a:t>May be more efficient in some cases</a:t>
            </a:r>
          </a:p>
        </p:txBody>
      </p:sp>
      <p:sp>
        <p:nvSpPr>
          <p:cNvPr id="3" name="Title 2"/>
          <p:cNvSpPr>
            <a:spLocks noGrp="1"/>
          </p:cNvSpPr>
          <p:nvPr>
            <p:ph type="title"/>
          </p:nvPr>
        </p:nvSpPr>
        <p:spPr/>
        <p:txBody>
          <a:bodyPr>
            <a:normAutofit fontScale="90000"/>
          </a:bodyPr>
          <a:lstStyle/>
          <a:p>
            <a:r>
              <a:rPr lang="en-US" dirty="0"/>
              <a:t>Artificially increasing the training data</a:t>
            </a:r>
          </a:p>
        </p:txBody>
      </p:sp>
    </p:spTree>
    <p:extLst>
      <p:ext uri="{BB962C8B-B14F-4D97-AF65-F5344CB8AC3E}">
        <p14:creationId xmlns:p14="http://schemas.microsoft.com/office/powerpoint/2010/main" val="28943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a:t>Adding noise is a form of regularization</a:t>
            </a:r>
          </a:p>
          <a:p>
            <a:pPr marL="514350" indent="-514350">
              <a:buFont typeface="+mj-lt"/>
              <a:buAutoNum type="arabicPeriod"/>
            </a:pPr>
            <a:r>
              <a:rPr lang="en-US" dirty="0"/>
              <a:t>Add noise to the inputs</a:t>
            </a:r>
          </a:p>
          <a:p>
            <a:pPr lvl="1"/>
            <a:r>
              <a:rPr lang="en-US" dirty="0"/>
              <a:t>Can be viewed as increasing the training data</a:t>
            </a:r>
          </a:p>
          <a:p>
            <a:pPr marL="514350" indent="-514350">
              <a:buFont typeface="+mj-lt"/>
              <a:buAutoNum type="arabicPeriod"/>
            </a:pPr>
            <a:r>
              <a:rPr lang="en-US" dirty="0"/>
              <a:t>Add noise to the hidden layers</a:t>
            </a:r>
          </a:p>
          <a:p>
            <a:pPr marL="514350" indent="-514350">
              <a:buFont typeface="+mj-lt"/>
              <a:buAutoNum type="arabicPeriod"/>
            </a:pPr>
            <a:r>
              <a:rPr lang="en-US" dirty="0"/>
              <a:t>Add noise to the weights</a:t>
            </a:r>
          </a:p>
          <a:p>
            <a:pPr marL="514350" indent="-514350">
              <a:buFont typeface="+mj-lt"/>
              <a:buAutoNum type="arabicPeriod"/>
            </a:pPr>
            <a:r>
              <a:rPr lang="en-US" dirty="0"/>
              <a:t>Adding noise at the output layer</a:t>
            </a:r>
          </a:p>
          <a:p>
            <a:pPr lvl="1"/>
            <a:r>
              <a:rPr lang="en-US" dirty="0"/>
              <a:t>Can reflect noise or mistakes in the labels</a:t>
            </a:r>
          </a:p>
          <a:p>
            <a:pPr lvl="1"/>
            <a:r>
              <a:rPr lang="en-US" dirty="0"/>
              <a:t>Can be modeled explicitly in the cost function</a:t>
            </a:r>
          </a:p>
          <a:p>
            <a:endParaRPr lang="en-US" dirty="0"/>
          </a:p>
          <a:p>
            <a:r>
              <a:rPr lang="en-US" dirty="0"/>
              <a:t>Dropout is a form of multiplicative noise</a:t>
            </a:r>
          </a:p>
        </p:txBody>
      </p:sp>
      <p:sp>
        <p:nvSpPr>
          <p:cNvPr id="3" name="Title 2"/>
          <p:cNvSpPr>
            <a:spLocks noGrp="1"/>
          </p:cNvSpPr>
          <p:nvPr>
            <p:ph type="title"/>
          </p:nvPr>
        </p:nvSpPr>
        <p:spPr/>
        <p:txBody>
          <a:bodyPr/>
          <a:lstStyle/>
          <a:p>
            <a:r>
              <a:rPr lang="en-US" dirty="0"/>
              <a:t>Noise robustness</a:t>
            </a:r>
          </a:p>
        </p:txBody>
      </p:sp>
    </p:spTree>
    <p:extLst>
      <p:ext uri="{BB962C8B-B14F-4D97-AF65-F5344CB8AC3E}">
        <p14:creationId xmlns:p14="http://schemas.microsoft.com/office/powerpoint/2010/main" val="1548591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Input Gaussian Noise </a:t>
            </a:r>
          </a:p>
        </p:txBody>
      </p:sp>
      <p:pic>
        <p:nvPicPr>
          <p:cNvPr id="3" name="Picture 2"/>
          <p:cNvPicPr>
            <a:picLocks noChangeAspect="1"/>
          </p:cNvPicPr>
          <p:nvPr/>
        </p:nvPicPr>
        <p:blipFill>
          <a:blip r:embed="rId2"/>
          <a:stretch>
            <a:fillRect/>
          </a:stretch>
        </p:blipFill>
        <p:spPr>
          <a:xfrm>
            <a:off x="2832100" y="1417638"/>
            <a:ext cx="3479800" cy="4622800"/>
          </a:xfrm>
          <a:prstGeom prst="rect">
            <a:avLst/>
          </a:prstGeom>
        </p:spPr>
      </p:pic>
      <p:sp>
        <p:nvSpPr>
          <p:cNvPr id="5" name="TextBox 4"/>
          <p:cNvSpPr txBox="1"/>
          <p:nvPr/>
        </p:nvSpPr>
        <p:spPr>
          <a:xfrm>
            <a:off x="457200" y="6237103"/>
            <a:ext cx="5034063" cy="369332"/>
          </a:xfrm>
          <a:prstGeom prst="rect">
            <a:avLst/>
          </a:prstGeom>
          <a:noFill/>
        </p:spPr>
        <p:txBody>
          <a:bodyPr wrap="none" rtlCol="0">
            <a:spAutoFit/>
          </a:bodyPr>
          <a:lstStyle/>
          <a:p>
            <a:r>
              <a:rPr lang="en-US" dirty="0"/>
              <a:t>Minimizing squared error minimizes square weights</a:t>
            </a:r>
          </a:p>
        </p:txBody>
      </p:sp>
    </p:spTree>
    <p:extLst>
      <p:ext uri="{BB962C8B-B14F-4D97-AF65-F5344CB8AC3E}">
        <p14:creationId xmlns:p14="http://schemas.microsoft.com/office/powerpoint/2010/main" val="2228058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marL="514350" indent="-514350">
              <a:buFont typeface="+mj-lt"/>
              <a:buAutoNum type="arabicPeriod"/>
            </a:pPr>
            <a:r>
              <a:rPr lang="en-US" dirty="0"/>
              <a:t>Overfitting</a:t>
            </a:r>
          </a:p>
          <a:p>
            <a:pPr marL="514350" indent="-514350">
              <a:buFont typeface="+mj-lt"/>
              <a:buAutoNum type="arabicPeriod"/>
            </a:pPr>
            <a:r>
              <a:rPr lang="en-US" dirty="0"/>
              <a:t>Stability</a:t>
            </a:r>
          </a:p>
          <a:p>
            <a:pPr marL="514350" indent="-514350">
              <a:buFont typeface="+mj-lt"/>
              <a:buAutoNum type="arabicPeriod"/>
            </a:pPr>
            <a:r>
              <a:rPr lang="en-US" dirty="0"/>
              <a:t>Regularization</a:t>
            </a:r>
          </a:p>
          <a:p>
            <a:pPr marL="514350" indent="-514350">
              <a:buFont typeface="+mj-lt"/>
              <a:buAutoNum type="arabicPeriod"/>
            </a:pPr>
            <a:r>
              <a:rPr lang="en-US" dirty="0"/>
              <a:t>Regularization techniques</a:t>
            </a:r>
          </a:p>
          <a:p>
            <a:pPr marL="971550" lvl="1" indent="-514350">
              <a:buFont typeface="+mj-lt"/>
              <a:buAutoNum type="arabicPeriod"/>
            </a:pPr>
            <a:r>
              <a:rPr lang="en-US" dirty="0"/>
              <a:t>L1/L2 Regularization</a:t>
            </a:r>
          </a:p>
          <a:p>
            <a:pPr marL="971550" lvl="1" indent="-514350">
              <a:buFont typeface="+mj-lt"/>
              <a:buAutoNum type="arabicPeriod"/>
            </a:pPr>
            <a:r>
              <a:rPr lang="en-US" dirty="0"/>
              <a:t>Dropout</a:t>
            </a:r>
          </a:p>
          <a:p>
            <a:pPr marL="971550" lvl="1" indent="-514350">
              <a:buFont typeface="+mj-lt"/>
              <a:buAutoNum type="arabicPeriod"/>
            </a:pPr>
            <a:r>
              <a:rPr lang="en-US" dirty="0"/>
              <a:t>Augmenting the training data</a:t>
            </a:r>
          </a:p>
          <a:p>
            <a:pPr marL="971550" lvl="1" indent="-514350">
              <a:buFont typeface="+mj-lt"/>
              <a:buAutoNum type="arabicPeriod"/>
            </a:pPr>
            <a:r>
              <a:rPr lang="en-US" dirty="0"/>
              <a:t>Noise robustness</a:t>
            </a:r>
          </a:p>
          <a:p>
            <a:pPr marL="971550" lvl="1" indent="-514350">
              <a:buFont typeface="+mj-lt"/>
              <a:buAutoNum type="arabicPeriod"/>
            </a:pPr>
            <a:r>
              <a:rPr lang="en-US" dirty="0"/>
              <a:t>Tangent </a:t>
            </a:r>
            <a:r>
              <a:rPr lang="en-US" dirty="0" err="1"/>
              <a:t>Propogation</a:t>
            </a:r>
            <a:endParaRPr lang="en-US" dirty="0"/>
          </a:p>
        </p:txBody>
      </p:sp>
      <p:sp>
        <p:nvSpPr>
          <p:cNvPr id="4" name="Title 3"/>
          <p:cNvSpPr>
            <a:spLocks noGrp="1"/>
          </p:cNvSpPr>
          <p:nvPr>
            <p:ph type="title"/>
          </p:nvPr>
        </p:nvSpPr>
        <p:spPr/>
        <p:txBody>
          <a:bodyPr/>
          <a:lstStyle/>
          <a:p>
            <a:r>
              <a:rPr lang="en-US" dirty="0"/>
              <a:t>Outline</a:t>
            </a:r>
          </a:p>
        </p:txBody>
      </p:sp>
    </p:spTree>
    <p:extLst>
      <p:ext uri="{BB962C8B-B14F-4D97-AF65-F5344CB8AC3E}">
        <p14:creationId xmlns:p14="http://schemas.microsoft.com/office/powerpoint/2010/main" val="2026280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3188" y="1"/>
            <a:ext cx="7886700" cy="1003300"/>
          </a:xfrm>
        </p:spPr>
        <p:txBody>
          <a:bodyPr/>
          <a:lstStyle/>
          <a:p>
            <a:r>
              <a:rPr lang="en-US" dirty="0"/>
              <a:t>Regularization</a:t>
            </a:r>
          </a:p>
        </p:txBody>
      </p:sp>
      <p:sp>
        <p:nvSpPr>
          <p:cNvPr id="3" name="Content Placeholder 1"/>
          <p:cNvSpPr txBox="1">
            <a:spLocks/>
          </p:cNvSpPr>
          <p:nvPr/>
        </p:nvSpPr>
        <p:spPr>
          <a:xfrm>
            <a:off x="144844" y="1422399"/>
            <a:ext cx="8821356" cy="479520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indent="-342900">
              <a:buFont typeface="Arial" charset="0"/>
              <a:buChar char="•"/>
            </a:pPr>
            <a:r>
              <a:rPr lang="en-US" dirty="0"/>
              <a:t>Traditionally regularizations decrease capacity of the model</a:t>
            </a:r>
          </a:p>
          <a:p>
            <a:pPr marL="342900" indent="-342900">
              <a:buFont typeface="Arial" charset="0"/>
              <a:buChar char="•"/>
            </a:pPr>
            <a:r>
              <a:rPr lang="en-US" dirty="0"/>
              <a:t>But neural networks have super high capacity!</a:t>
            </a:r>
          </a:p>
        </p:txBody>
      </p:sp>
    </p:spTree>
    <p:extLst>
      <p:ext uri="{BB962C8B-B14F-4D97-AF65-F5344CB8AC3E}">
        <p14:creationId xmlns:p14="http://schemas.microsoft.com/office/powerpoint/2010/main" val="1495218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Memorization = fitting to random data </a:t>
            </a:r>
          </a:p>
        </p:txBody>
      </p:sp>
      <p:pic>
        <p:nvPicPr>
          <p:cNvPr id="1026" name="Picture 2" descr="https://lh6.googleusercontent.com/tjP1-uQ7vTxoZqisc1hs6JXUijOjcHHyaSii1gddaz8K75h6rmciVKLHd9IwEfkLeLA14Wt5fzt8hEBTPcV-aUZpiFJat6l8OGeMfkHXSdiNvY479a1bnMi79NLuKGpDUzHxBf0A8L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6340" y="798991"/>
            <a:ext cx="6318964" cy="54990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03200" y="6298090"/>
            <a:ext cx="2392450" cy="369332"/>
          </a:xfrm>
          <a:prstGeom prst="rect">
            <a:avLst/>
          </a:prstGeom>
          <a:noFill/>
        </p:spPr>
        <p:txBody>
          <a:bodyPr wrap="none" rtlCol="0">
            <a:spAutoFit/>
          </a:bodyPr>
          <a:lstStyle/>
          <a:p>
            <a:r>
              <a:rPr lang="en-US" dirty="0"/>
              <a:t>[Zhang et al. ICLR 2017]</a:t>
            </a:r>
          </a:p>
        </p:txBody>
      </p:sp>
    </p:spTree>
    <p:extLst>
      <p:ext uri="{BB962C8B-B14F-4D97-AF65-F5344CB8AC3E}">
        <p14:creationId xmlns:p14="http://schemas.microsoft.com/office/powerpoint/2010/main" val="18435747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961230" y="1394354"/>
            <a:ext cx="5211207" cy="2872845"/>
          </a:xfrm>
          <a:prstGeom prst="rect">
            <a:avLst/>
          </a:prstGeom>
        </p:spPr>
      </p:pic>
      <p:sp>
        <p:nvSpPr>
          <p:cNvPr id="3" name="Title 2"/>
          <p:cNvSpPr>
            <a:spLocks noGrp="1"/>
          </p:cNvSpPr>
          <p:nvPr>
            <p:ph type="title"/>
          </p:nvPr>
        </p:nvSpPr>
        <p:spPr/>
        <p:txBody>
          <a:bodyPr>
            <a:normAutofit/>
          </a:bodyPr>
          <a:lstStyle/>
          <a:p>
            <a:r>
              <a:rPr lang="en-US" dirty="0"/>
              <a:t>Real data generalizes better</a:t>
            </a:r>
          </a:p>
        </p:txBody>
      </p:sp>
      <p:sp>
        <p:nvSpPr>
          <p:cNvPr id="2" name="TextBox 1"/>
          <p:cNvSpPr txBox="1"/>
          <p:nvPr/>
        </p:nvSpPr>
        <p:spPr>
          <a:xfrm flipH="1">
            <a:off x="790786" y="4910667"/>
            <a:ext cx="3442547" cy="369332"/>
          </a:xfrm>
          <a:prstGeom prst="rect">
            <a:avLst/>
          </a:prstGeom>
          <a:noFill/>
        </p:spPr>
        <p:txBody>
          <a:bodyPr wrap="square" rtlCol="0">
            <a:spAutoFit/>
          </a:bodyPr>
          <a:lstStyle/>
          <a:p>
            <a:r>
              <a:rPr lang="en-US" dirty="0"/>
              <a:t>[</a:t>
            </a:r>
            <a:r>
              <a:rPr lang="en-US" dirty="0" err="1"/>
              <a:t>Arpit</a:t>
            </a:r>
            <a:r>
              <a:rPr lang="en-US" dirty="0"/>
              <a:t> et al 2017]</a:t>
            </a:r>
          </a:p>
        </p:txBody>
      </p:sp>
    </p:spTree>
    <p:extLst>
      <p:ext uri="{BB962C8B-B14F-4D97-AF65-F5344CB8AC3E}">
        <p14:creationId xmlns:p14="http://schemas.microsoft.com/office/powerpoint/2010/main" val="21925188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22438" y="1625600"/>
            <a:ext cx="8540044" cy="3014133"/>
          </a:xfrm>
          <a:prstGeom prst="rect">
            <a:avLst/>
          </a:prstGeom>
        </p:spPr>
      </p:pic>
      <p:sp>
        <p:nvSpPr>
          <p:cNvPr id="5" name="Title 2"/>
          <p:cNvSpPr>
            <a:spLocks noGrp="1"/>
          </p:cNvSpPr>
          <p:nvPr>
            <p:ph type="title"/>
          </p:nvPr>
        </p:nvSpPr>
        <p:spPr>
          <a:xfrm>
            <a:off x="0" y="0"/>
            <a:ext cx="8391644" cy="798991"/>
          </a:xfrm>
        </p:spPr>
        <p:txBody>
          <a:bodyPr>
            <a:normAutofit/>
          </a:bodyPr>
          <a:lstStyle/>
          <a:p>
            <a:r>
              <a:rPr lang="en-US" dirty="0"/>
              <a:t>Overfitting does not generalize</a:t>
            </a:r>
          </a:p>
        </p:txBody>
      </p:sp>
    </p:spTree>
    <p:extLst>
      <p:ext uri="{BB962C8B-B14F-4D97-AF65-F5344CB8AC3E}">
        <p14:creationId xmlns:p14="http://schemas.microsoft.com/office/powerpoint/2010/main" val="19844783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369255"/>
            <a:ext cx="8391644" cy="798991"/>
          </a:xfrm>
        </p:spPr>
        <p:txBody>
          <a:bodyPr>
            <a:noAutofit/>
          </a:bodyPr>
          <a:lstStyle/>
          <a:p>
            <a:r>
              <a:rPr lang="en-US" sz="4000" dirty="0"/>
              <a:t>Regularizations do not have an effect on capacity !</a:t>
            </a:r>
          </a:p>
        </p:txBody>
      </p:sp>
      <p:pic>
        <p:nvPicPr>
          <p:cNvPr id="4" name="Picture 3"/>
          <p:cNvPicPr>
            <a:picLocks noChangeAspect="1"/>
          </p:cNvPicPr>
          <p:nvPr/>
        </p:nvPicPr>
        <p:blipFill>
          <a:blip r:embed="rId2"/>
          <a:stretch>
            <a:fillRect/>
          </a:stretch>
        </p:blipFill>
        <p:spPr>
          <a:xfrm>
            <a:off x="880533" y="1397904"/>
            <a:ext cx="7069667" cy="4620837"/>
          </a:xfrm>
          <a:prstGeom prst="rect">
            <a:avLst/>
          </a:prstGeom>
        </p:spPr>
      </p:pic>
      <p:sp>
        <p:nvSpPr>
          <p:cNvPr id="5" name="TextBox 4"/>
          <p:cNvSpPr txBox="1"/>
          <p:nvPr/>
        </p:nvSpPr>
        <p:spPr>
          <a:xfrm>
            <a:off x="440267" y="6248400"/>
            <a:ext cx="7085658" cy="369332"/>
          </a:xfrm>
          <a:prstGeom prst="rect">
            <a:avLst/>
          </a:prstGeom>
          <a:noFill/>
        </p:spPr>
        <p:txBody>
          <a:bodyPr wrap="none" rtlCol="0">
            <a:spAutoFit/>
          </a:bodyPr>
          <a:lstStyle/>
          <a:p>
            <a:r>
              <a:rPr lang="en-US" dirty="0"/>
              <a:t>They affect the ability to generalize  but not on the ability model capacity </a:t>
            </a:r>
          </a:p>
        </p:txBody>
      </p:sp>
      <p:sp>
        <p:nvSpPr>
          <p:cNvPr id="6" name="TextBox 5"/>
          <p:cNvSpPr txBox="1"/>
          <p:nvPr/>
        </p:nvSpPr>
        <p:spPr>
          <a:xfrm>
            <a:off x="5046133" y="5789083"/>
            <a:ext cx="1829796" cy="369332"/>
          </a:xfrm>
          <a:prstGeom prst="rect">
            <a:avLst/>
          </a:prstGeom>
          <a:noFill/>
        </p:spPr>
        <p:txBody>
          <a:bodyPr wrap="none" rtlCol="0">
            <a:spAutoFit/>
          </a:bodyPr>
          <a:lstStyle/>
          <a:p>
            <a:r>
              <a:rPr lang="en-US" dirty="0"/>
              <a:t>[</a:t>
            </a:r>
            <a:r>
              <a:rPr lang="en-US" dirty="0" err="1"/>
              <a:t>Arpit</a:t>
            </a:r>
            <a:r>
              <a:rPr lang="en-US" dirty="0"/>
              <a:t> et al. 2017[</a:t>
            </a:r>
          </a:p>
        </p:txBody>
      </p:sp>
    </p:spTree>
    <p:extLst>
      <p:ext uri="{BB962C8B-B14F-4D97-AF65-F5344CB8AC3E}">
        <p14:creationId xmlns:p14="http://schemas.microsoft.com/office/powerpoint/2010/main" val="12305689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Inductive bias </a:t>
            </a:r>
          </a:p>
        </p:txBody>
      </p:sp>
      <p:pic>
        <p:nvPicPr>
          <p:cNvPr id="4" name="Picture 3"/>
          <p:cNvPicPr>
            <a:picLocks noChangeAspect="1"/>
          </p:cNvPicPr>
          <p:nvPr/>
        </p:nvPicPr>
        <p:blipFill>
          <a:blip r:embed="rId2"/>
          <a:stretch>
            <a:fillRect/>
          </a:stretch>
        </p:blipFill>
        <p:spPr>
          <a:xfrm>
            <a:off x="508000" y="798991"/>
            <a:ext cx="7048500" cy="2857500"/>
          </a:xfrm>
          <a:prstGeom prst="rect">
            <a:avLst/>
          </a:prstGeom>
        </p:spPr>
      </p:pic>
      <p:sp>
        <p:nvSpPr>
          <p:cNvPr id="5" name="Rectangle 4"/>
          <p:cNvSpPr/>
          <p:nvPr/>
        </p:nvSpPr>
        <p:spPr>
          <a:xfrm>
            <a:off x="508000" y="4306411"/>
            <a:ext cx="7883644" cy="2031325"/>
          </a:xfrm>
          <a:prstGeom prst="rect">
            <a:avLst/>
          </a:prstGeom>
        </p:spPr>
        <p:txBody>
          <a:bodyPr wrap="square">
            <a:spAutoFit/>
          </a:bodyPr>
          <a:lstStyle/>
          <a:p>
            <a:r>
              <a:rPr lang="en-US" dirty="0"/>
              <a:t>An inductive bias restricts or encourages predictors to be “simple” in some way, which in turn allows for generalization</a:t>
            </a:r>
          </a:p>
          <a:p>
            <a:endParaRPr lang="en-US" dirty="0"/>
          </a:p>
          <a:p>
            <a:r>
              <a:rPr lang="en-US" dirty="0"/>
              <a:t>The success of learning then depends on how well the inductive bias captures reality</a:t>
            </a:r>
          </a:p>
          <a:p>
            <a:endParaRPr lang="en-US" dirty="0"/>
          </a:p>
          <a:p>
            <a:r>
              <a:rPr lang="en-US" dirty="0"/>
              <a:t>The inductive bias is not the size of the neural network, what could it be?</a:t>
            </a:r>
          </a:p>
        </p:txBody>
      </p:sp>
      <p:sp>
        <p:nvSpPr>
          <p:cNvPr id="6" name="TextBox 5"/>
          <p:cNvSpPr txBox="1"/>
          <p:nvPr/>
        </p:nvSpPr>
        <p:spPr>
          <a:xfrm flipH="1">
            <a:off x="508000" y="3826418"/>
            <a:ext cx="4373881" cy="369332"/>
          </a:xfrm>
          <a:prstGeom prst="rect">
            <a:avLst/>
          </a:prstGeom>
          <a:noFill/>
        </p:spPr>
        <p:txBody>
          <a:bodyPr wrap="square" rtlCol="0">
            <a:spAutoFit/>
          </a:bodyPr>
          <a:lstStyle/>
          <a:p>
            <a:r>
              <a:rPr lang="en-US" dirty="0"/>
              <a:t>[ </a:t>
            </a:r>
            <a:r>
              <a:rPr lang="en-US" dirty="0" err="1"/>
              <a:t>Neyshabur</a:t>
            </a:r>
            <a:r>
              <a:rPr lang="en-US" dirty="0"/>
              <a:t> et al 2015]</a:t>
            </a:r>
          </a:p>
        </p:txBody>
      </p:sp>
    </p:spTree>
    <p:extLst>
      <p:ext uri="{BB962C8B-B14F-4D97-AF65-F5344CB8AC3E}">
        <p14:creationId xmlns:p14="http://schemas.microsoft.com/office/powerpoint/2010/main" val="10431008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5604933"/>
            <a:ext cx="8821356" cy="572030"/>
          </a:xfrm>
        </p:spPr>
        <p:txBody>
          <a:bodyPr>
            <a:normAutofit fontScale="70000" lnSpcReduction="20000"/>
          </a:bodyPr>
          <a:lstStyle/>
          <a:p>
            <a:r>
              <a:rPr lang="en-US" dirty="0"/>
              <a:t>Difference between memorization and interpolation has to do with smoothness !</a:t>
            </a:r>
          </a:p>
        </p:txBody>
      </p:sp>
      <p:sp>
        <p:nvSpPr>
          <p:cNvPr id="3" name="Title 2"/>
          <p:cNvSpPr>
            <a:spLocks noGrp="1"/>
          </p:cNvSpPr>
          <p:nvPr>
            <p:ph type="title"/>
          </p:nvPr>
        </p:nvSpPr>
        <p:spPr/>
        <p:txBody>
          <a:bodyPr/>
          <a:lstStyle/>
          <a:p>
            <a:r>
              <a:rPr lang="en-US" dirty="0"/>
              <a:t>Smoothness</a:t>
            </a:r>
          </a:p>
        </p:txBody>
      </p:sp>
      <p:pic>
        <p:nvPicPr>
          <p:cNvPr id="4" name="Picture 3"/>
          <p:cNvPicPr>
            <a:picLocks noChangeAspect="1"/>
          </p:cNvPicPr>
          <p:nvPr/>
        </p:nvPicPr>
        <p:blipFill>
          <a:blip r:embed="rId2"/>
          <a:stretch>
            <a:fillRect/>
          </a:stretch>
        </p:blipFill>
        <p:spPr>
          <a:xfrm>
            <a:off x="1139222" y="1080910"/>
            <a:ext cx="6959600" cy="4242103"/>
          </a:xfrm>
          <a:prstGeom prst="rect">
            <a:avLst/>
          </a:prstGeom>
        </p:spPr>
      </p:pic>
    </p:spTree>
    <p:extLst>
      <p:ext uri="{BB962C8B-B14F-4D97-AF65-F5344CB8AC3E}">
        <p14:creationId xmlns:p14="http://schemas.microsoft.com/office/powerpoint/2010/main" val="14262028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Minimal norm solutions (L1, L2, </a:t>
            </a:r>
            <a:r>
              <a:rPr lang="en-US" dirty="0" err="1"/>
              <a:t>frobenius</a:t>
            </a:r>
            <a:r>
              <a:rPr lang="en-US" dirty="0"/>
              <a:t> norm)</a:t>
            </a:r>
          </a:p>
          <a:p>
            <a:r>
              <a:rPr lang="en-US" dirty="0"/>
              <a:t> Averaging: (dropout)</a:t>
            </a:r>
          </a:p>
          <a:p>
            <a:r>
              <a:rPr lang="en-US" dirty="0"/>
              <a:t>Other methods are boosting (Residual networks), bagging</a:t>
            </a:r>
          </a:p>
          <a:p>
            <a:pPr marL="0" indent="0">
              <a:buNone/>
            </a:pPr>
            <a:endParaRPr lang="en-US" dirty="0"/>
          </a:p>
        </p:txBody>
      </p:sp>
      <p:sp>
        <p:nvSpPr>
          <p:cNvPr id="3" name="Title 2"/>
          <p:cNvSpPr>
            <a:spLocks noGrp="1"/>
          </p:cNvSpPr>
          <p:nvPr>
            <p:ph type="title"/>
          </p:nvPr>
        </p:nvSpPr>
        <p:spPr/>
        <p:txBody>
          <a:bodyPr/>
          <a:lstStyle/>
          <a:p>
            <a:r>
              <a:rPr lang="en-US" dirty="0"/>
              <a:t>Ways to Increase Smoothness</a:t>
            </a:r>
          </a:p>
        </p:txBody>
      </p:sp>
    </p:spTree>
    <p:extLst>
      <p:ext uri="{BB962C8B-B14F-4D97-AF65-F5344CB8AC3E}">
        <p14:creationId xmlns:p14="http://schemas.microsoft.com/office/powerpoint/2010/main" val="30753822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Content Placeholder 4"/>
              <p:cNvSpPr>
                <a:spLocks noGrp="1"/>
              </p:cNvSpPr>
              <p:nvPr>
                <p:ph idx="1"/>
              </p:nvPr>
            </p:nvSpPr>
            <p:spPr>
              <a:xfrm>
                <a:off x="208344" y="1064870"/>
                <a:ext cx="8821356" cy="5525115"/>
              </a:xfrm>
            </p:spPr>
            <p:txBody>
              <a:bodyPr>
                <a:normAutofit/>
              </a:bodyPr>
              <a:lstStyle/>
              <a:p>
                <a:r>
                  <a:rPr lang="en-US" dirty="0"/>
                  <a:t>Add a </a:t>
                </a:r>
                <a:r>
                  <a:rPr lang="en-US" b="1" i="1" dirty="0"/>
                  <a:t>regularization term</a:t>
                </a:r>
                <a:r>
                  <a:rPr lang="en-US" dirty="0"/>
                  <a:t> to the cost function:</a:t>
                </a:r>
              </a:p>
              <a:p>
                <a:endParaRPr lang="en-US" sz="1400"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𝑛</m:t>
                          </m:r>
                        </m:den>
                      </m:f>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𝑥𝑗</m:t>
                          </m:r>
                        </m:sub>
                        <m:sup/>
                        <m:e>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𝑗</m:t>
                                  </m:r>
                                </m:sub>
                              </m:sSub>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ln</m:t>
                                  </m:r>
                                </m:fName>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𝑎</m:t>
                                      </m:r>
                                    </m:e>
                                    <m:sub>
                                      <m:r>
                                        <a:rPr lang="en-US" b="0" i="1" smtClean="0">
                                          <a:latin typeface="Cambria Math" panose="02040503050406030204" pitchFamily="18" charset="0"/>
                                        </a:rPr>
                                        <m:t>𝑗</m:t>
                                      </m:r>
                                    </m:sub>
                                    <m:sup>
                                      <m:r>
                                        <a:rPr lang="en-US" b="0" i="1" smtClean="0">
                                          <a:latin typeface="Cambria Math" panose="02040503050406030204" pitchFamily="18" charset="0"/>
                                        </a:rPr>
                                        <m:t>𝐿</m:t>
                                      </m:r>
                                    </m:sup>
                                  </m:sSubSup>
                                </m:e>
                              </m:func>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𝑗</m:t>
                                      </m:r>
                                    </m:sub>
                                  </m:sSub>
                                </m:e>
                              </m:d>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ln</m:t>
                                  </m:r>
                                </m:fName>
                                <m:e>
                                  <m:d>
                                    <m:dPr>
                                      <m:ctrlPr>
                                        <a:rPr lang="en-US" b="0" i="1" smtClean="0">
                                          <a:latin typeface="Cambria Math" panose="02040503050406030204" pitchFamily="18" charset="0"/>
                                        </a:rPr>
                                      </m:ctrlPr>
                                    </m:dPr>
                                    <m:e>
                                      <m:r>
                                        <a:rPr lang="en-US" b="0" i="1" smtClean="0">
                                          <a:latin typeface="Cambria Math" panose="02040503050406030204" pitchFamily="18" charset="0"/>
                                        </a:rPr>
                                        <m:t>1−</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𝑎</m:t>
                                          </m:r>
                                        </m:e>
                                        <m:sub>
                                          <m:r>
                                            <a:rPr lang="en-US" b="0" i="1" smtClean="0">
                                              <a:latin typeface="Cambria Math" panose="02040503050406030204" pitchFamily="18" charset="0"/>
                                            </a:rPr>
                                            <m:t>𝑗</m:t>
                                          </m:r>
                                        </m:sub>
                                        <m:sup>
                                          <m:r>
                                            <a:rPr lang="en-US" b="0" i="1" smtClean="0">
                                              <a:latin typeface="Cambria Math" panose="02040503050406030204" pitchFamily="18" charset="0"/>
                                            </a:rPr>
                                            <m:t>𝐿</m:t>
                                          </m:r>
                                        </m:sup>
                                      </m:sSubSup>
                                    </m:e>
                                  </m:d>
                                </m:e>
                              </m:func>
                            </m:e>
                          </m:d>
                        </m:e>
                      </m:nary>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𝜆</m:t>
                          </m:r>
                        </m:num>
                        <m:den>
                          <m:r>
                            <a:rPr lang="en-US" b="0" i="1" smtClean="0">
                              <a:latin typeface="Cambria Math" panose="02040503050406030204" pitchFamily="18" charset="0"/>
                            </a:rPr>
                            <m:t>2</m:t>
                          </m:r>
                          <m:r>
                            <a:rPr lang="en-US" b="0" i="1" smtClean="0">
                              <a:latin typeface="Cambria Math" panose="02040503050406030204" pitchFamily="18" charset="0"/>
                            </a:rPr>
                            <m:t>𝑛</m:t>
                          </m:r>
                        </m:den>
                      </m:f>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𝑤</m:t>
                          </m:r>
                        </m:sub>
                        <m:sup/>
                        <m:e>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r>
                                <a:rPr lang="en-US" b="0" i="1" smtClean="0">
                                  <a:latin typeface="Cambria Math" panose="02040503050406030204" pitchFamily="18" charset="0"/>
                                </a:rPr>
                                <m:t>2</m:t>
                              </m:r>
                            </m:sup>
                          </m:sSup>
                        </m:e>
                      </m:nary>
                    </m:oMath>
                  </m:oMathPara>
                </a14:m>
                <a:endParaRPr lang="en-US" dirty="0"/>
              </a:p>
              <a:p>
                <a:pPr lvl="1"/>
                <a:endParaRPr lang="en-US" sz="1000" dirty="0"/>
              </a:p>
              <a:p>
                <a:r>
                  <a:rPr lang="en-US" dirty="0"/>
                  <a:t>First term is the cross-entropy cost function</a:t>
                </a:r>
              </a:p>
              <a:p>
                <a:r>
                  <a:rPr lang="en-US" dirty="0"/>
                  <a:t>Second term is the regularization term</a:t>
                </a:r>
              </a:p>
              <a:p>
                <a:pPr lvl="1"/>
                <a:r>
                  <a:rPr lang="en-US" dirty="0"/>
                  <a:t>Scaled by factor </a:t>
                </a:r>
                <a14:m>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𝜆</m:t>
                        </m:r>
                      </m:num>
                      <m:den>
                        <m:r>
                          <a:rPr lang="en-US" b="0" i="1" smtClean="0">
                            <a:latin typeface="Cambria Math" panose="02040503050406030204" pitchFamily="18" charset="0"/>
                          </a:rPr>
                          <m:t>2</m:t>
                        </m:r>
                        <m:r>
                          <a:rPr lang="en-US" b="0" i="1" smtClean="0">
                            <a:latin typeface="Cambria Math" panose="02040503050406030204" pitchFamily="18" charset="0"/>
                          </a:rPr>
                          <m:t>𝑛</m:t>
                        </m:r>
                      </m:den>
                    </m:f>
                  </m:oMath>
                </a14:m>
                <a:r>
                  <a:rPr lang="en-US" dirty="0"/>
                  <a:t>, </a:t>
                </a:r>
                <a14:m>
                  <m:oMath xmlns:m="http://schemas.openxmlformats.org/officeDocument/2006/math">
                    <m:r>
                      <a:rPr lang="en-US" b="0" i="1" smtClean="0">
                        <a:latin typeface="Cambria Math" panose="02040503050406030204" pitchFamily="18" charset="0"/>
                      </a:rPr>
                      <m:t>𝜆</m:t>
                    </m:r>
                  </m:oMath>
                </a14:m>
                <a:r>
                  <a:rPr lang="en-US" dirty="0"/>
                  <a:t> the </a:t>
                </a:r>
                <a:r>
                  <a:rPr lang="en-US" b="1" i="1" dirty="0"/>
                  <a:t>regularization parameter</a:t>
                </a:r>
              </a:p>
              <a:p>
                <a:r>
                  <a:rPr lang="en-US" dirty="0"/>
                  <a:t>Can write regularized cost function as</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0</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𝜆</m:t>
                          </m:r>
                        </m:num>
                        <m:den>
                          <m:r>
                            <a:rPr lang="en-US" b="0" i="1" smtClean="0">
                              <a:latin typeface="Cambria Math" panose="02040503050406030204" pitchFamily="18" charset="0"/>
                            </a:rPr>
                            <m:t>2</m:t>
                          </m:r>
                          <m:r>
                            <a:rPr lang="en-US" b="0" i="1" smtClean="0">
                              <a:latin typeface="Cambria Math" panose="02040503050406030204" pitchFamily="18" charset="0"/>
                            </a:rPr>
                            <m:t>𝑛</m:t>
                          </m:r>
                        </m:den>
                      </m:f>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𝑤</m:t>
                          </m:r>
                        </m:sub>
                        <m:sup/>
                        <m:e>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r>
                                <a:rPr lang="en-US" b="0" i="1" smtClean="0">
                                  <a:latin typeface="Cambria Math" panose="02040503050406030204" pitchFamily="18" charset="0"/>
                                </a:rPr>
                                <m:t>2</m:t>
                              </m:r>
                            </m:sup>
                          </m:sSup>
                        </m:e>
                      </m:nary>
                    </m:oMath>
                  </m:oMathPara>
                </a14:m>
                <a:endParaRPr lang="en-US" dirty="0"/>
              </a:p>
              <a:p>
                <a:pPr lvl="1"/>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0</m:t>
                        </m:r>
                      </m:sub>
                    </m:sSub>
                  </m:oMath>
                </a14:m>
                <a:r>
                  <a:rPr lang="en-US" dirty="0"/>
                  <a:t> is the </a:t>
                </a:r>
                <a:r>
                  <a:rPr lang="en-US" dirty="0" err="1"/>
                  <a:t>unregularized</a:t>
                </a:r>
                <a:r>
                  <a:rPr lang="en-US" dirty="0"/>
                  <a:t> cost</a:t>
                </a:r>
              </a:p>
              <a:p>
                <a:endParaRPr lang="en-US" b="1" i="1" dirty="0"/>
              </a:p>
            </p:txBody>
          </p:sp>
        </mc:Choice>
        <mc:Fallback xmlns="">
          <p:sp>
            <p:nvSpPr>
              <p:cNvPr id="5" name="Content Placeholder 4"/>
              <p:cNvSpPr>
                <a:spLocks noGrp="1" noRot="1" noChangeAspect="1" noMove="1" noResize="1" noEditPoints="1" noAdjustHandles="1" noChangeArrowheads="1" noChangeShapeType="1" noTextEdit="1"/>
              </p:cNvSpPr>
              <p:nvPr>
                <p:ph idx="1"/>
              </p:nvPr>
            </p:nvSpPr>
            <p:spPr>
              <a:xfrm>
                <a:off x="208344" y="1064870"/>
                <a:ext cx="8821356" cy="5525115"/>
              </a:xfrm>
              <a:blipFill rotWithShape="0">
                <a:blip r:embed="rId2"/>
                <a:stretch>
                  <a:fillRect l="-1244" t="-1876"/>
                </a:stretch>
              </a:blipFill>
            </p:spPr>
            <p:txBody>
              <a:bodyPr/>
              <a:lstStyle/>
              <a:p>
                <a:r>
                  <a:rPr lang="en-US">
                    <a:noFill/>
                  </a:rPr>
                  <a:t> </a:t>
                </a:r>
              </a:p>
            </p:txBody>
          </p:sp>
        </mc:Fallback>
      </mc:AlternateContent>
      <p:sp>
        <p:nvSpPr>
          <p:cNvPr id="4" name="Title 3"/>
          <p:cNvSpPr>
            <a:spLocks noGrp="1"/>
          </p:cNvSpPr>
          <p:nvPr>
            <p:ph type="title"/>
          </p:nvPr>
        </p:nvSpPr>
        <p:spPr/>
        <p:txBody>
          <a:bodyPr/>
          <a:lstStyle/>
          <a:p>
            <a:r>
              <a:rPr lang="en-US" dirty="0"/>
              <a:t>Weight decay/L2 regularization</a:t>
            </a:r>
          </a:p>
        </p:txBody>
      </p:sp>
    </p:spTree>
    <p:extLst>
      <p:ext uri="{BB962C8B-B14F-4D97-AF65-F5344CB8AC3E}">
        <p14:creationId xmlns:p14="http://schemas.microsoft.com/office/powerpoint/2010/main" val="1337710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64870"/>
                <a:ext cx="8821356" cy="5335929"/>
              </a:xfrm>
            </p:spPr>
            <p:txBody>
              <a:bodyPr/>
              <a:lstStyle/>
              <a:p>
                <a:pPr marL="0" indent="0">
                  <a:buNone/>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𝐶</m:t>
                      </m:r>
                      <m:r>
                        <a:rPr lang="en-US"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𝜆</m:t>
                          </m:r>
                        </m:num>
                        <m:den>
                          <m:r>
                            <a:rPr lang="en-US" i="1">
                              <a:latin typeface="Cambria Math" panose="02040503050406030204" pitchFamily="18" charset="0"/>
                            </a:rPr>
                            <m:t>2</m:t>
                          </m:r>
                          <m:r>
                            <a:rPr lang="en-US" i="1">
                              <a:latin typeface="Cambria Math" panose="02040503050406030204" pitchFamily="18" charset="0"/>
                            </a:rPr>
                            <m:t>𝑛</m:t>
                          </m:r>
                        </m:den>
                      </m:f>
                      <m:nary>
                        <m:naryPr>
                          <m:chr m:val="∑"/>
                          <m:supHide m:val="on"/>
                          <m:ctrlPr>
                            <a:rPr lang="en-US" i="1">
                              <a:latin typeface="Cambria Math" panose="02040503050406030204" pitchFamily="18" charset="0"/>
                            </a:rPr>
                          </m:ctrlPr>
                        </m:naryPr>
                        <m:sub>
                          <m:r>
                            <a:rPr lang="en-US" i="1">
                              <a:latin typeface="Cambria Math" panose="02040503050406030204" pitchFamily="18" charset="0"/>
                            </a:rPr>
                            <m:t>𝑤</m:t>
                          </m:r>
                        </m:sub>
                        <m:sup/>
                        <m:e>
                          <m:sSup>
                            <m:sSupPr>
                              <m:ctrlPr>
                                <a:rPr lang="en-US" i="1">
                                  <a:latin typeface="Cambria Math" panose="02040503050406030204" pitchFamily="18" charset="0"/>
                                </a:rPr>
                              </m:ctrlPr>
                            </m:sSupPr>
                            <m:e>
                              <m:r>
                                <a:rPr lang="en-US" i="1">
                                  <a:latin typeface="Cambria Math" panose="02040503050406030204" pitchFamily="18" charset="0"/>
                                </a:rPr>
                                <m:t>𝑤</m:t>
                              </m:r>
                            </m:e>
                            <m:sup>
                              <m:r>
                                <a:rPr lang="en-US" i="1">
                                  <a:latin typeface="Cambria Math" panose="02040503050406030204" pitchFamily="18" charset="0"/>
                                </a:rPr>
                                <m:t>2</m:t>
                              </m:r>
                            </m:sup>
                          </m:sSup>
                        </m:e>
                      </m:nary>
                    </m:oMath>
                  </m:oMathPara>
                </a14:m>
                <a:endParaRPr lang="en-US" dirty="0"/>
              </a:p>
              <a:p>
                <a:r>
                  <a:rPr lang="en-US" dirty="0"/>
                  <a:t>Regularization forces the weights to be small</a:t>
                </a:r>
              </a:p>
              <a:p>
                <a:pPr lvl="1"/>
                <a:r>
                  <a:rPr lang="en-US" dirty="0"/>
                  <a:t>Large weights allowed only if they considerably improve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0</m:t>
                        </m:r>
                      </m:sub>
                    </m:sSub>
                  </m:oMath>
                </a14:m>
                <a:endParaRPr lang="en-US" dirty="0"/>
              </a:p>
              <a:p>
                <a:r>
                  <a:rPr lang="en-US" dirty="0"/>
                  <a:t>I.e., regularization is a compromise between finding small weights and minimizing the cost function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0</m:t>
                        </m:r>
                      </m:sub>
                    </m:sSub>
                  </m:oMath>
                </a14:m>
                <a:endParaRPr lang="en-US" dirty="0"/>
              </a:p>
              <a:p>
                <a:pPr lvl="1"/>
                <a14:m>
                  <m:oMath xmlns:m="http://schemas.openxmlformats.org/officeDocument/2006/math">
                    <m:r>
                      <a:rPr lang="en-US" b="0" i="1" smtClean="0">
                        <a:latin typeface="Cambria Math" panose="02040503050406030204" pitchFamily="18" charset="0"/>
                      </a:rPr>
                      <m:t>𝜆</m:t>
                    </m:r>
                  </m:oMath>
                </a14:m>
                <a:r>
                  <a:rPr lang="en-US" dirty="0"/>
                  <a:t> controls this compromise</a:t>
                </a:r>
              </a:p>
              <a:p>
                <a:pPr lvl="1"/>
                <a:r>
                  <a:rPr lang="en-US" dirty="0"/>
                  <a:t>Small </a:t>
                </a:r>
                <a14:m>
                  <m:oMath xmlns:m="http://schemas.openxmlformats.org/officeDocument/2006/math">
                    <m:r>
                      <a:rPr lang="en-US" b="0" i="1" smtClean="0">
                        <a:latin typeface="Cambria Math" panose="02040503050406030204" pitchFamily="18" charset="0"/>
                      </a:rPr>
                      <m:t>𝜆</m:t>
                    </m:r>
                    <m:r>
                      <a:rPr lang="en-US" b="0" i="1" smtClean="0">
                        <a:latin typeface="Cambria Math" panose="02040503050406030204" pitchFamily="18" charset="0"/>
                      </a:rPr>
                      <m:t>⇒</m:t>
                    </m:r>
                  </m:oMath>
                </a14:m>
                <a:r>
                  <a:rPr lang="en-US" dirty="0"/>
                  <a:t> we prefer to minimize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0</m:t>
                        </m:r>
                      </m:sub>
                    </m:sSub>
                  </m:oMath>
                </a14:m>
                <a:endParaRPr lang="en-US" dirty="0"/>
              </a:p>
              <a:p>
                <a:pPr lvl="1"/>
                <a:r>
                  <a:rPr lang="en-US" dirty="0"/>
                  <a:t>Large </a:t>
                </a:r>
                <a14:m>
                  <m:oMath xmlns:m="http://schemas.openxmlformats.org/officeDocument/2006/math">
                    <m:r>
                      <a:rPr lang="en-US" b="0" i="1" smtClean="0">
                        <a:latin typeface="Cambria Math" panose="02040503050406030204" pitchFamily="18" charset="0"/>
                      </a:rPr>
                      <m:t>𝜆</m:t>
                    </m:r>
                    <m:r>
                      <a:rPr lang="en-US" b="0" i="1" smtClean="0">
                        <a:latin typeface="Cambria Math" panose="02040503050406030204" pitchFamily="18" charset="0"/>
                      </a:rPr>
                      <m:t>⇒</m:t>
                    </m:r>
                  </m:oMath>
                </a14:m>
                <a:r>
                  <a:rPr lang="en-US" dirty="0"/>
                  <a:t> we prefer small weights</a:t>
                </a:r>
              </a:p>
              <a:p>
                <a:r>
                  <a:rPr lang="en-US" dirty="0"/>
                  <a:t>How do we apply regularization in gradient descent?</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64870"/>
                <a:ext cx="8821356" cy="5335929"/>
              </a:xfrm>
              <a:blipFill rotWithShape="0">
                <a:blip r:embed="rId2"/>
                <a:stretch>
                  <a:fillRect l="-1244" r="-1037"/>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Weight decay/L2 regularization</a:t>
            </a:r>
          </a:p>
        </p:txBody>
      </p:sp>
    </p:spTree>
    <p:extLst>
      <p:ext uri="{BB962C8B-B14F-4D97-AF65-F5344CB8AC3E}">
        <p14:creationId xmlns:p14="http://schemas.microsoft.com/office/powerpoint/2010/main" val="766101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Free parameters</a:t>
            </a:r>
          </a:p>
        </p:txBody>
      </p:sp>
      <p:pic>
        <p:nvPicPr>
          <p:cNvPr id="1026" name="Picture 2" descr="https://www.johndcook.com/elephant.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689702" y="1269482"/>
            <a:ext cx="5625497" cy="424725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856232" y="5516732"/>
            <a:ext cx="7397496" cy="307777"/>
          </a:xfrm>
          <a:prstGeom prst="rect">
            <a:avLst/>
          </a:prstGeom>
        </p:spPr>
        <p:txBody>
          <a:bodyPr wrap="square">
            <a:spAutoFit/>
          </a:bodyPr>
          <a:lstStyle/>
          <a:p>
            <a:r>
              <a:rPr lang="en-US" sz="1400" dirty="0"/>
              <a:t>https://</a:t>
            </a:r>
            <a:r>
              <a:rPr lang="en-US" sz="1400" dirty="0" err="1"/>
              <a:t>www.johndcook.com</a:t>
            </a:r>
            <a:r>
              <a:rPr lang="en-US" sz="1400" dirty="0"/>
              <a:t>/blog/2011/06/21/how-to-fit-an-elephant/</a:t>
            </a:r>
          </a:p>
        </p:txBody>
      </p:sp>
      <p:sp>
        <p:nvSpPr>
          <p:cNvPr id="2" name="Rectangle 1"/>
          <p:cNvSpPr/>
          <p:nvPr/>
        </p:nvSpPr>
        <p:spPr>
          <a:xfrm>
            <a:off x="563622" y="5987223"/>
            <a:ext cx="7264400" cy="646331"/>
          </a:xfrm>
          <a:prstGeom prst="rect">
            <a:avLst/>
          </a:prstGeom>
        </p:spPr>
        <p:txBody>
          <a:bodyPr wrap="square">
            <a:spAutoFit/>
          </a:bodyPr>
          <a:lstStyle/>
          <a:p>
            <a:r>
              <a:rPr lang="en-US" dirty="0">
                <a:solidFill>
                  <a:srgbClr val="000000"/>
                </a:solidFill>
                <a:latin typeface="Montserrat" charset="0"/>
              </a:rPr>
              <a:t>With four parameters I can fit an elephant, and with five I can make him wiggle his trunk.  -- von Neumann. </a:t>
            </a:r>
            <a:endParaRPr lang="en-US" dirty="0"/>
          </a:p>
        </p:txBody>
      </p:sp>
    </p:spTree>
    <p:extLst>
      <p:ext uri="{BB962C8B-B14F-4D97-AF65-F5344CB8AC3E}">
        <p14:creationId xmlns:p14="http://schemas.microsoft.com/office/powerpoint/2010/main" val="38585943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64870"/>
                <a:ext cx="8821356" cy="5396889"/>
              </a:xfrm>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𝐶</m:t>
                      </m:r>
                      <m:r>
                        <a:rPr lang="en-US"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𝜆</m:t>
                          </m:r>
                        </m:num>
                        <m:den>
                          <m:r>
                            <a:rPr lang="en-US" i="1">
                              <a:latin typeface="Cambria Math" panose="02040503050406030204" pitchFamily="18" charset="0"/>
                            </a:rPr>
                            <m:t>2</m:t>
                          </m:r>
                          <m:r>
                            <a:rPr lang="en-US" i="1">
                              <a:latin typeface="Cambria Math" panose="02040503050406030204" pitchFamily="18" charset="0"/>
                            </a:rPr>
                            <m:t>𝑛</m:t>
                          </m:r>
                        </m:den>
                      </m:f>
                      <m:nary>
                        <m:naryPr>
                          <m:chr m:val="∑"/>
                          <m:supHide m:val="on"/>
                          <m:ctrlPr>
                            <a:rPr lang="en-US" i="1">
                              <a:latin typeface="Cambria Math" panose="02040503050406030204" pitchFamily="18" charset="0"/>
                            </a:rPr>
                          </m:ctrlPr>
                        </m:naryPr>
                        <m:sub>
                          <m:r>
                            <a:rPr lang="en-US" i="1">
                              <a:latin typeface="Cambria Math" panose="02040503050406030204" pitchFamily="18" charset="0"/>
                            </a:rPr>
                            <m:t>𝑤</m:t>
                          </m:r>
                        </m:sub>
                        <m:sup/>
                        <m:e>
                          <m:sSup>
                            <m:sSupPr>
                              <m:ctrlPr>
                                <a:rPr lang="en-US" i="1">
                                  <a:latin typeface="Cambria Math" panose="02040503050406030204" pitchFamily="18" charset="0"/>
                                </a:rPr>
                              </m:ctrlPr>
                            </m:sSupPr>
                            <m:e>
                              <m:r>
                                <a:rPr lang="en-US" i="1">
                                  <a:latin typeface="Cambria Math" panose="02040503050406030204" pitchFamily="18" charset="0"/>
                                </a:rPr>
                                <m:t>𝑤</m:t>
                              </m:r>
                            </m:e>
                            <m:sup>
                              <m:r>
                                <a:rPr lang="en-US" i="1">
                                  <a:latin typeface="Cambria Math" panose="02040503050406030204" pitchFamily="18" charset="0"/>
                                </a:rPr>
                                <m:t>2</m:t>
                              </m:r>
                            </m:sup>
                          </m:sSup>
                        </m:e>
                      </m:nary>
                    </m:oMath>
                  </m:oMathPara>
                </a14:m>
                <a:endParaRPr lang="en-US" dirty="0"/>
              </a:p>
              <a:p>
                <a:r>
                  <a:rPr lang="en-US" dirty="0"/>
                  <a:t>How do we apply regularization in gradient descent?</a:t>
                </a:r>
              </a:p>
              <a:p>
                <a:endParaRPr lang="en-US" sz="1800" dirty="0"/>
              </a:p>
              <a:p>
                <a:pPr marL="0" indent="0">
                  <a:buNone/>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𝐶</m:t>
                          </m:r>
                        </m:num>
                        <m:den>
                          <m:r>
                            <a:rPr lang="en-US" b="0" i="1" smtClean="0">
                              <a:latin typeface="Cambria Math" panose="02040503050406030204" pitchFamily="18" charset="0"/>
                            </a:rPr>
                            <m:t>𝜕</m:t>
                          </m:r>
                          <m:r>
                            <a:rPr lang="en-US" b="0" i="1" smtClean="0">
                              <a:latin typeface="Cambria Math" panose="02040503050406030204" pitchFamily="18" charset="0"/>
                            </a:rPr>
                            <m:t>𝑤</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0</m:t>
                              </m:r>
                            </m:sub>
                          </m:sSub>
                        </m:num>
                        <m:den>
                          <m:r>
                            <a:rPr lang="en-US" b="0" i="1" smtClean="0">
                              <a:latin typeface="Cambria Math" panose="02040503050406030204" pitchFamily="18" charset="0"/>
                            </a:rPr>
                            <m:t>𝜕</m:t>
                          </m:r>
                          <m:r>
                            <a:rPr lang="en-US" b="0" i="1" smtClean="0">
                              <a:latin typeface="Cambria Math" panose="02040503050406030204" pitchFamily="18" charset="0"/>
                            </a:rPr>
                            <m:t>𝑤</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𝜆</m:t>
                          </m:r>
                        </m:num>
                        <m:den>
                          <m:r>
                            <a:rPr lang="en-US" b="0" i="1" smtClean="0">
                              <a:latin typeface="Cambria Math" panose="02040503050406030204" pitchFamily="18" charset="0"/>
                            </a:rPr>
                            <m:t>𝑛</m:t>
                          </m:r>
                        </m:den>
                      </m:f>
                      <m:r>
                        <a:rPr lang="en-US" b="0" i="1" smtClean="0">
                          <a:latin typeface="Cambria Math" panose="02040503050406030204" pitchFamily="18" charset="0"/>
                        </a:rPr>
                        <m:t>𝑤</m:t>
                      </m:r>
                    </m:oMath>
                  </m:oMathPara>
                </a14:m>
                <a:endParaRPr lang="en-US" dirty="0"/>
              </a:p>
              <a:p>
                <a:pPr marL="0" indent="0">
                  <a:buNone/>
                </a:pPr>
                <a:endParaRPr lang="en-US" sz="1050" dirty="0"/>
              </a:p>
              <a:p>
                <a:pPr marL="0" indent="0">
                  <a:buNone/>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𝐶</m:t>
                          </m:r>
                        </m:num>
                        <m:den>
                          <m:r>
                            <a:rPr lang="en-US" b="0" i="1" smtClean="0">
                              <a:latin typeface="Cambria Math" panose="02040503050406030204" pitchFamily="18" charset="0"/>
                            </a:rPr>
                            <m:t>𝜕</m:t>
                          </m:r>
                          <m:r>
                            <a:rPr lang="en-US" b="0" i="1" smtClean="0">
                              <a:latin typeface="Cambria Math" panose="02040503050406030204" pitchFamily="18" charset="0"/>
                            </a:rPr>
                            <m:t>𝑏</m:t>
                          </m:r>
                        </m:den>
                      </m:f>
                      <m:r>
                        <a:rPr lang="en-US" b="0" i="1" smtClean="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num>
                        <m:den>
                          <m:r>
                            <a:rPr lang="en-US" i="1">
                              <a:latin typeface="Cambria Math" panose="02040503050406030204" pitchFamily="18" charset="0"/>
                            </a:rPr>
                            <m:t>𝜕</m:t>
                          </m:r>
                          <m:r>
                            <a:rPr lang="en-US" b="0" i="1" smtClean="0">
                              <a:latin typeface="Cambria Math" panose="02040503050406030204" pitchFamily="18" charset="0"/>
                            </a:rPr>
                            <m:t>𝑏</m:t>
                          </m:r>
                        </m:den>
                      </m:f>
                      <m:r>
                        <a:rPr lang="en-US" b="0" i="1" smtClean="0">
                          <a:latin typeface="Cambria Math" panose="02040503050406030204" pitchFamily="18" charset="0"/>
                        </a:rPr>
                        <m:t>            </m:t>
                      </m:r>
                    </m:oMath>
                  </m:oMathPara>
                </a14:m>
                <a:endParaRPr lang="en-US" dirty="0"/>
              </a:p>
              <a:p>
                <a:pPr marL="0" indent="0">
                  <a:buNone/>
                </a:pPr>
                <a:endParaRPr lang="en-US" sz="1100" dirty="0"/>
              </a:p>
              <a:p>
                <a:pPr lvl="1"/>
                <a:r>
                  <a:rPr lang="en-US" dirty="0"/>
                  <a:t>Easily computed with backpropagation</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64870"/>
                <a:ext cx="8821356" cy="5396889"/>
              </a:xfrm>
              <a:blipFill rotWithShape="0">
                <a:blip r:embed="rId2"/>
                <a:stretch>
                  <a:fillRect l="-1244"/>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Weight decay/L2 regularization</a:t>
            </a:r>
          </a:p>
        </p:txBody>
      </p:sp>
    </p:spTree>
    <p:extLst>
      <p:ext uri="{BB962C8B-B14F-4D97-AF65-F5344CB8AC3E}">
        <p14:creationId xmlns:p14="http://schemas.microsoft.com/office/powerpoint/2010/main" val="2416168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64871"/>
                <a:ext cx="8821356" cy="5509350"/>
              </a:xfrm>
            </p:spPr>
            <p:txBody>
              <a:bodyPr/>
              <a:lstStyle/>
              <a:p>
                <a:pPr marL="0" indent="0">
                  <a:buNone/>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rPr>
                            <m:t>𝜕</m:t>
                          </m:r>
                          <m:r>
                            <a:rPr lang="en-US" i="1">
                              <a:latin typeface="Cambria Math" panose="02040503050406030204" pitchFamily="18" charset="0"/>
                            </a:rPr>
                            <m:t>𝐶</m:t>
                          </m:r>
                        </m:num>
                        <m:den>
                          <m:r>
                            <a:rPr lang="en-US" i="1">
                              <a:latin typeface="Cambria Math" panose="02040503050406030204" pitchFamily="18" charset="0"/>
                            </a:rPr>
                            <m:t>𝜕</m:t>
                          </m:r>
                          <m:r>
                            <a:rPr lang="en-US" i="1">
                              <a:latin typeface="Cambria Math" panose="02040503050406030204" pitchFamily="18" charset="0"/>
                            </a:rPr>
                            <m:t>𝑤</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num>
                        <m:den>
                          <m:r>
                            <a:rPr lang="en-US" i="1">
                              <a:latin typeface="Cambria Math" panose="02040503050406030204" pitchFamily="18" charset="0"/>
                            </a:rPr>
                            <m:t>𝜕</m:t>
                          </m:r>
                          <m:r>
                            <a:rPr lang="en-US" i="1">
                              <a:latin typeface="Cambria Math" panose="02040503050406030204" pitchFamily="18" charset="0"/>
                            </a:rPr>
                            <m:t>𝑤</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𝜆</m:t>
                          </m:r>
                        </m:num>
                        <m:den>
                          <m:r>
                            <a:rPr lang="en-US" i="1">
                              <a:latin typeface="Cambria Math" panose="02040503050406030204" pitchFamily="18" charset="0"/>
                            </a:rPr>
                            <m:t>𝑛</m:t>
                          </m:r>
                        </m:den>
                      </m:f>
                      <m:r>
                        <a:rPr lang="en-US" i="1">
                          <a:latin typeface="Cambria Math" panose="02040503050406030204" pitchFamily="18" charset="0"/>
                        </a:rPr>
                        <m:t>𝑤</m:t>
                      </m:r>
                    </m:oMath>
                  </m:oMathPara>
                </a14:m>
                <a:endParaRPr lang="en-US" dirty="0"/>
              </a:p>
              <a:p>
                <a:r>
                  <a:rPr lang="en-US" dirty="0"/>
                  <a:t>Weight update rule:</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𝜂</m:t>
                      </m:r>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num>
                        <m:den>
                          <m:r>
                            <a:rPr lang="en-US" i="1">
                              <a:latin typeface="Cambria Math" panose="02040503050406030204" pitchFamily="18" charset="0"/>
                            </a:rPr>
                            <m:t>𝜕</m:t>
                          </m:r>
                          <m:r>
                            <a:rPr lang="en-US" i="1">
                              <a:latin typeface="Cambria Math" panose="02040503050406030204" pitchFamily="18" charset="0"/>
                            </a:rPr>
                            <m:t>𝑤</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𝜂𝜆</m:t>
                          </m:r>
                        </m:num>
                        <m:den>
                          <m:r>
                            <a:rPr lang="en-US" b="0" i="1" smtClean="0">
                              <a:latin typeface="Cambria Math" panose="02040503050406030204" pitchFamily="18" charset="0"/>
                            </a:rPr>
                            <m:t>𝑛</m:t>
                          </m:r>
                        </m:den>
                      </m:f>
                      <m:r>
                        <a:rPr lang="en-US" b="0" i="1" smtClean="0">
                          <a:latin typeface="Cambria Math" panose="02040503050406030204" pitchFamily="18" charset="0"/>
                        </a:rPr>
                        <m:t>𝑤</m:t>
                      </m:r>
                    </m:oMath>
                  </m:oMathPara>
                </a14:m>
                <a:endParaRPr lang="en-US" dirty="0"/>
              </a:p>
              <a:p>
                <a:pPr marL="0" indent="0">
                  <a:buNone/>
                </a:pPr>
                <a:endParaRPr lang="en-US" sz="1400"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rPr>
                                <m:t>𝜂𝜆</m:t>
                              </m:r>
                            </m:num>
                            <m:den>
                              <m:r>
                                <a:rPr lang="en-US" i="1">
                                  <a:latin typeface="Cambria Math" panose="02040503050406030204" pitchFamily="18" charset="0"/>
                                </a:rPr>
                                <m:t>𝑛</m:t>
                              </m:r>
                            </m:den>
                          </m:f>
                        </m:e>
                      </m:d>
                      <m:r>
                        <a:rPr lang="en-US" b="0" i="1" smtClean="0">
                          <a:latin typeface="Cambria Math" panose="02040503050406030204" pitchFamily="18" charset="0"/>
                        </a:rPr>
                        <m:t>𝑤</m:t>
                      </m:r>
                      <m:r>
                        <a:rPr lang="en-US" b="0" i="1" smtClean="0">
                          <a:latin typeface="Cambria Math" panose="02040503050406030204" pitchFamily="18" charset="0"/>
                        </a:rPr>
                        <m:t>−</m:t>
                      </m:r>
                      <m:r>
                        <a:rPr lang="en-US" i="1">
                          <a:latin typeface="Cambria Math" panose="02040503050406030204" pitchFamily="18" charset="0"/>
                        </a:rPr>
                        <m:t>𝜂</m:t>
                      </m:r>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num>
                        <m:den>
                          <m:r>
                            <a:rPr lang="en-US" i="1">
                              <a:latin typeface="Cambria Math" panose="02040503050406030204" pitchFamily="18" charset="0"/>
                            </a:rPr>
                            <m:t>𝜕</m:t>
                          </m:r>
                          <m:r>
                            <a:rPr lang="en-US" i="1">
                              <a:latin typeface="Cambria Math" panose="02040503050406030204" pitchFamily="18" charset="0"/>
                            </a:rPr>
                            <m:t>𝑤</m:t>
                          </m:r>
                        </m:den>
                      </m:f>
                    </m:oMath>
                  </m:oMathPara>
                </a14:m>
                <a:endParaRPr lang="en-US" dirty="0"/>
              </a:p>
              <a:p>
                <a:r>
                  <a:rPr lang="en-US" dirty="0"/>
                  <a:t>Same as without regularization except the weight is rescaled by a factor </a:t>
                </a:r>
                <a14:m>
                  <m:oMath xmlns:m="http://schemas.openxmlformats.org/officeDocument/2006/math">
                    <m:r>
                      <a:rPr lang="en-US" b="0" i="1" smtClean="0">
                        <a:latin typeface="Cambria Math" panose="02040503050406030204" pitchFamily="18" charset="0"/>
                      </a:rPr>
                      <m:t>1−</m:t>
                    </m:r>
                    <m:f>
                      <m:fPr>
                        <m:ctrlPr>
                          <a:rPr lang="en-US" b="0" i="1" smtClean="0">
                            <a:latin typeface="Cambria Math" panose="02040503050406030204" pitchFamily="18" charset="0"/>
                          </a:rPr>
                        </m:ctrlPr>
                      </m:fPr>
                      <m:num>
                        <m:r>
                          <a:rPr lang="en-US" b="0" i="1" smtClean="0">
                            <a:latin typeface="Cambria Math" panose="02040503050406030204" pitchFamily="18" charset="0"/>
                          </a:rPr>
                          <m:t>𝜂𝜆</m:t>
                        </m:r>
                      </m:num>
                      <m:den>
                        <m:r>
                          <a:rPr lang="en-US" b="0" i="1" smtClean="0">
                            <a:latin typeface="Cambria Math" panose="02040503050406030204" pitchFamily="18" charset="0"/>
                          </a:rPr>
                          <m:t>𝑛</m:t>
                        </m:r>
                      </m:den>
                    </m:f>
                  </m:oMath>
                </a14:m>
                <a:endParaRPr lang="en-US" dirty="0"/>
              </a:p>
              <a:p>
                <a:pPr lvl="1"/>
                <a:r>
                  <a:rPr lang="en-US" dirty="0"/>
                  <a:t>Forces the weights to become smaller (weight decay)</a:t>
                </a:r>
              </a:p>
              <a:p>
                <a:pPr lvl="1"/>
                <a:r>
                  <a:rPr lang="en-US" dirty="0"/>
                  <a:t>Other term may cause weights to increase</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64871"/>
                <a:ext cx="8821356" cy="5509350"/>
              </a:xfrm>
              <a:blipFill rotWithShape="0">
                <a:blip r:embed="rId2"/>
                <a:stretch>
                  <a:fillRect l="-1244"/>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Weight decay/L2 regularization</a:t>
            </a:r>
          </a:p>
        </p:txBody>
      </p:sp>
    </p:spTree>
    <p:extLst>
      <p:ext uri="{BB962C8B-B14F-4D97-AF65-F5344CB8AC3E}">
        <p14:creationId xmlns:p14="http://schemas.microsoft.com/office/powerpoint/2010/main" val="2621356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SGD weight update rule</a:t>
                </a:r>
              </a:p>
              <a:p>
                <a:endParaRPr lang="en-US" dirty="0"/>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𝑤</m:t>
                      </m:r>
                      <m:r>
                        <a:rPr lang="en-US" i="1">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rPr>
                                <m:t>𝜂𝜆</m:t>
                              </m:r>
                            </m:num>
                            <m:den>
                              <m:r>
                                <a:rPr lang="en-US" i="1">
                                  <a:latin typeface="Cambria Math" panose="02040503050406030204" pitchFamily="18" charset="0"/>
                                </a:rPr>
                                <m:t>𝑛</m:t>
                              </m:r>
                            </m:den>
                          </m:f>
                        </m:e>
                      </m:d>
                      <m:r>
                        <a:rPr lang="en-US" i="1">
                          <a:latin typeface="Cambria Math" panose="02040503050406030204" pitchFamily="18" charset="0"/>
                        </a:rPr>
                        <m:t>𝑤</m:t>
                      </m:r>
                      <m:r>
                        <a:rPr lang="en-US" i="1">
                          <a:latin typeface="Cambria Math" panose="02040503050406030204" pitchFamily="18" charset="0"/>
                        </a:rPr>
                        <m:t>−</m:t>
                      </m:r>
                      <m:f>
                        <m:fPr>
                          <m:ctrlPr>
                            <a:rPr lang="en-US" b="0" i="1" smtClean="0">
                              <a:latin typeface="Cambria Math" panose="02040503050406030204" pitchFamily="18" charset="0"/>
                            </a:rPr>
                          </m:ctrlPr>
                        </m:fPr>
                        <m:num>
                          <m:r>
                            <a:rPr lang="en-US" i="1">
                              <a:latin typeface="Cambria Math" panose="02040503050406030204" pitchFamily="18" charset="0"/>
                            </a:rPr>
                            <m:t>𝜂</m:t>
                          </m:r>
                        </m:num>
                        <m:den>
                          <m:r>
                            <a:rPr lang="en-US" b="0" i="1" smtClean="0">
                              <a:latin typeface="Cambria Math" panose="02040503050406030204" pitchFamily="18" charset="0"/>
                            </a:rPr>
                            <m:t>𝑚</m:t>
                          </m:r>
                        </m:den>
                      </m:f>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𝑥</m:t>
                          </m:r>
                        </m:sub>
                        <m:sup/>
                        <m:e>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𝑥</m:t>
                                  </m:r>
                                </m:sub>
                              </m:sSub>
                            </m:num>
                            <m:den>
                              <m:r>
                                <a:rPr lang="en-US" i="1">
                                  <a:latin typeface="Cambria Math" panose="02040503050406030204" pitchFamily="18" charset="0"/>
                                </a:rPr>
                                <m:t>𝜕</m:t>
                              </m:r>
                              <m:r>
                                <a:rPr lang="en-US" i="1">
                                  <a:latin typeface="Cambria Math" panose="02040503050406030204" pitchFamily="18" charset="0"/>
                                </a:rPr>
                                <m:t>𝑤</m:t>
                              </m:r>
                            </m:den>
                          </m:f>
                        </m:e>
                      </m:nary>
                    </m:oMath>
                  </m:oMathPara>
                </a14:m>
                <a:endParaRPr lang="en-US" dirty="0"/>
              </a:p>
              <a:p>
                <a:pPr marL="0" indent="0">
                  <a:buNone/>
                </a:pPr>
                <a:endParaRPr lang="en-US" sz="1800" dirty="0"/>
              </a:p>
              <a:p>
                <a:pPr lvl="1"/>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𝑥</m:t>
                        </m:r>
                      </m:sub>
                    </m:sSub>
                  </m:oMath>
                </a14:m>
                <a:r>
                  <a:rPr lang="en-US" dirty="0"/>
                  <a:t> is the </a:t>
                </a:r>
                <a:r>
                  <a:rPr lang="en-US" dirty="0" err="1"/>
                  <a:t>unregularized</a:t>
                </a:r>
                <a:r>
                  <a:rPr lang="en-US" dirty="0"/>
                  <a:t> cost for training example </a:t>
                </a:r>
                <a14:m>
                  <m:oMath xmlns:m="http://schemas.openxmlformats.org/officeDocument/2006/math">
                    <m:r>
                      <a:rPr lang="en-US" b="0" i="1" smtClean="0">
                        <a:latin typeface="Cambria Math" panose="02040503050406030204" pitchFamily="18" charset="0"/>
                      </a:rPr>
                      <m:t>𝑥</m:t>
                    </m:r>
                  </m:oMath>
                </a14:m>
                <a:endParaRPr lang="en-US" dirty="0"/>
              </a:p>
              <a:p>
                <a:r>
                  <a:rPr lang="en-US" dirty="0"/>
                  <a:t>SGD bias update rule (unchanged)</a:t>
                </a:r>
              </a:p>
              <a:p>
                <a:endParaRPr lang="en-US" dirty="0"/>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𝑏</m:t>
                      </m:r>
                      <m:r>
                        <a:rPr lang="en-US" i="1">
                          <a:latin typeface="Cambria Math" panose="02040503050406030204" pitchFamily="18" charset="0"/>
                        </a:rPr>
                        <m:t>→</m:t>
                      </m:r>
                      <m:r>
                        <a:rPr lang="en-US" i="1">
                          <a:latin typeface="Cambria Math" panose="02040503050406030204" pitchFamily="18" charset="0"/>
                        </a:rPr>
                        <m:t>𝑏</m:t>
                      </m:r>
                      <m:r>
                        <a:rPr lang="en-US" i="1">
                          <a:latin typeface="Cambria Math" panose="02040503050406030204" pitchFamily="18" charset="0"/>
                        </a:rPr>
                        <m:t>−</m:t>
                      </m:r>
                      <m:f>
                        <m:fPr>
                          <m:ctrlPr>
                            <a:rPr lang="en-US" b="0" i="1" smtClean="0">
                              <a:latin typeface="Cambria Math" panose="02040503050406030204" pitchFamily="18" charset="0"/>
                            </a:rPr>
                          </m:ctrlPr>
                        </m:fPr>
                        <m:num>
                          <m:r>
                            <a:rPr lang="en-US" i="1">
                              <a:latin typeface="Cambria Math" panose="02040503050406030204" pitchFamily="18" charset="0"/>
                            </a:rPr>
                            <m:t>𝜂</m:t>
                          </m:r>
                        </m:num>
                        <m:den>
                          <m:r>
                            <a:rPr lang="en-US" b="0" i="1" smtClean="0">
                              <a:latin typeface="Cambria Math" panose="02040503050406030204" pitchFamily="18" charset="0"/>
                            </a:rPr>
                            <m:t>𝑚</m:t>
                          </m:r>
                        </m:den>
                      </m:f>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𝑥</m:t>
                          </m:r>
                        </m:sub>
                        <m:sup/>
                        <m:e>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b="0" i="1" smtClean="0">
                                      <a:latin typeface="Cambria Math" panose="02040503050406030204" pitchFamily="18" charset="0"/>
                                    </a:rPr>
                                    <m:t>𝑥</m:t>
                                  </m:r>
                                </m:sub>
                              </m:sSub>
                            </m:num>
                            <m:den>
                              <m:r>
                                <a:rPr lang="en-US" i="1">
                                  <a:latin typeface="Cambria Math" panose="02040503050406030204" pitchFamily="18" charset="0"/>
                                </a:rPr>
                                <m:t>𝜕</m:t>
                              </m:r>
                              <m:r>
                                <a:rPr lang="en-US" i="1">
                                  <a:latin typeface="Cambria Math" panose="02040503050406030204" pitchFamily="18" charset="0"/>
                                </a:rPr>
                                <m:t>𝑏</m:t>
                              </m:r>
                            </m:den>
                          </m:f>
                        </m:e>
                      </m:nary>
                    </m:oMath>
                  </m:oMathPara>
                </a14:m>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t="-2029"/>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Weight decay/L2 regularization</a:t>
            </a:r>
          </a:p>
        </p:txBody>
      </p:sp>
    </p:spTree>
    <p:extLst>
      <p:ext uri="{BB962C8B-B14F-4D97-AF65-F5344CB8AC3E}">
        <p14:creationId xmlns:p14="http://schemas.microsoft.com/office/powerpoint/2010/main" val="31757727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62624" y="1745908"/>
            <a:ext cx="8821356" cy="5112092"/>
          </a:xfrm>
        </p:spPr>
        <p:txBody>
          <a:bodyPr/>
          <a:lstStyle/>
          <a:p>
            <a:pPr marL="0" indent="0">
              <a:buNone/>
            </a:pPr>
            <a:r>
              <a:rPr lang="en-US" dirty="0"/>
              <a:t>Why not regularize the biases?</a:t>
            </a:r>
          </a:p>
          <a:p>
            <a:pPr marL="514350" indent="-514350">
              <a:buFont typeface="+mj-lt"/>
              <a:buAutoNum type="arabicPeriod"/>
            </a:pPr>
            <a:r>
              <a:rPr lang="en-US" dirty="0"/>
              <a:t>Empirically, regularizing the biases doesn’t seem to have much positive effect</a:t>
            </a:r>
          </a:p>
          <a:p>
            <a:pPr marL="514350" indent="-514350">
              <a:buFont typeface="+mj-lt"/>
              <a:buAutoNum type="arabicPeriod"/>
            </a:pPr>
            <a:r>
              <a:rPr lang="en-US" dirty="0"/>
              <a:t>Large biases do not make neurons sensitive to inputs in the same way as large weights</a:t>
            </a:r>
          </a:p>
          <a:p>
            <a:pPr marL="514350" indent="-514350">
              <a:buFont typeface="+mj-lt"/>
              <a:buAutoNum type="arabicPeriod"/>
            </a:pPr>
            <a:r>
              <a:rPr lang="en-US" dirty="0"/>
              <a:t>Allowing large biases gives the network some flexibility</a:t>
            </a:r>
          </a:p>
          <a:p>
            <a:pPr lvl="1"/>
            <a:r>
              <a:rPr lang="en-US" dirty="0"/>
              <a:t>Makes it easier for neurons to saturate which may be desirable in some cases</a:t>
            </a:r>
          </a:p>
          <a:p>
            <a:pPr marL="514350" indent="-514350">
              <a:buFont typeface="+mj-lt"/>
              <a:buAutoNum type="arabicPeriod"/>
            </a:pPr>
            <a:endParaRPr lang="en-US" dirty="0"/>
          </a:p>
        </p:txBody>
      </p:sp>
      <p:sp>
        <p:nvSpPr>
          <p:cNvPr id="3" name="Title 2"/>
          <p:cNvSpPr>
            <a:spLocks noGrp="1"/>
          </p:cNvSpPr>
          <p:nvPr>
            <p:ph type="title"/>
          </p:nvPr>
        </p:nvSpPr>
        <p:spPr/>
        <p:txBody>
          <a:bodyPr/>
          <a:lstStyle/>
          <a:p>
            <a:r>
              <a:rPr lang="en-US" dirty="0"/>
              <a:t>Weight decay/L2 regularization</a:t>
            </a:r>
          </a:p>
        </p:txBody>
      </p:sp>
    </p:spTree>
    <p:extLst>
      <p:ext uri="{BB962C8B-B14F-4D97-AF65-F5344CB8AC3E}">
        <p14:creationId xmlns:p14="http://schemas.microsoft.com/office/powerpoint/2010/main" val="2029501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855558"/>
                <a:ext cx="4882130" cy="5846902"/>
              </a:xfrm>
            </p:spPr>
            <p:txBody>
              <a:bodyPr>
                <a:normAutofit lnSpcReduction="10000"/>
              </a:bodyPr>
              <a:lstStyle/>
              <a:p>
                <a:r>
                  <a:rPr lang="en-US" dirty="0"/>
                  <a:t>30 hidden neurons</a:t>
                </a:r>
              </a:p>
              <a:p>
                <a:r>
                  <a:rPr lang="en-US" dirty="0"/>
                  <a:t>Train with first 1,000 training images</a:t>
                </a:r>
              </a:p>
              <a:p>
                <a:pPr lvl="1"/>
                <a:r>
                  <a:rPr lang="en-US" dirty="0"/>
                  <a:t>Cross-entropy cost</a:t>
                </a:r>
              </a:p>
              <a:p>
                <a:pPr lvl="1"/>
                <a:r>
                  <a:rPr lang="en-US" dirty="0"/>
                  <a:t>Learning rate </a:t>
                </a:r>
                <a14:m>
                  <m:oMath xmlns:m="http://schemas.openxmlformats.org/officeDocument/2006/math">
                    <m:r>
                      <a:rPr lang="en-US" i="1">
                        <a:latin typeface="Cambria Math" panose="02040503050406030204" pitchFamily="18" charset="0"/>
                      </a:rPr>
                      <m:t>𝜂</m:t>
                    </m:r>
                    <m:r>
                      <a:rPr lang="en-US" i="1">
                        <a:latin typeface="Cambria Math" panose="02040503050406030204" pitchFamily="18" charset="0"/>
                      </a:rPr>
                      <m:t>=0.5</m:t>
                    </m:r>
                  </m:oMath>
                </a14:m>
                <a:endParaRPr lang="en-US" dirty="0"/>
              </a:p>
              <a:p>
                <a:pPr lvl="1"/>
                <a:r>
                  <a:rPr lang="en-US" dirty="0"/>
                  <a:t>Mini-batch size </a:t>
                </a:r>
                <a14:m>
                  <m:oMath xmlns:m="http://schemas.openxmlformats.org/officeDocument/2006/math">
                    <m:r>
                      <a:rPr lang="en-US" i="1">
                        <a:latin typeface="Cambria Math" panose="02040503050406030204" pitchFamily="18" charset="0"/>
                      </a:rPr>
                      <m:t>10</m:t>
                    </m:r>
                  </m:oMath>
                </a14:m>
                <a:endParaRPr lang="en-US" dirty="0"/>
              </a:p>
              <a:p>
                <a:pPr lvl="1"/>
                <a14:m>
                  <m:oMath xmlns:m="http://schemas.openxmlformats.org/officeDocument/2006/math">
                    <m:r>
                      <a:rPr lang="en-US" b="0" i="1" smtClean="0">
                        <a:latin typeface="Cambria Math" panose="02040503050406030204" pitchFamily="18" charset="0"/>
                      </a:rPr>
                      <m:t>𝜆</m:t>
                    </m:r>
                    <m:r>
                      <a:rPr lang="en-US" b="0" i="1" smtClean="0">
                        <a:latin typeface="Cambria Math" panose="02040503050406030204" pitchFamily="18" charset="0"/>
                      </a:rPr>
                      <m:t>=0.1</m:t>
                    </m:r>
                  </m:oMath>
                </a14:m>
                <a:endParaRPr lang="en-US" b="0" dirty="0"/>
              </a:p>
              <a:p>
                <a:r>
                  <a:rPr lang="en-US" dirty="0"/>
                  <a:t>Training cost decreases with each epoch</a:t>
                </a:r>
              </a:p>
              <a:p>
                <a:r>
                  <a:rPr lang="en-US" dirty="0"/>
                  <a:t>Test accuracy continues to increase</a:t>
                </a:r>
              </a:p>
              <a:p>
                <a:pPr lvl="1"/>
                <a:r>
                  <a:rPr lang="en-US" dirty="0"/>
                  <a:t>More epochs would likely improve results further</a:t>
                </a:r>
              </a:p>
              <a:p>
                <a:pPr lvl="1"/>
                <a:r>
                  <a:rPr lang="en-US" dirty="0"/>
                  <a:t>Regularization improves generalization in this case</a:t>
                </a:r>
              </a:p>
              <a:p>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855558"/>
                <a:ext cx="4882130" cy="5846902"/>
              </a:xfrm>
              <a:blipFill rotWithShape="0">
                <a:blip r:embed="rId3"/>
                <a:stretch>
                  <a:fillRect l="-2247" t="-2294"/>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L2 regularization applied to MNIST</a:t>
            </a:r>
          </a:p>
        </p:txBody>
      </p:sp>
      <p:pic>
        <p:nvPicPr>
          <p:cNvPr id="6146" name="Picture 2" descr="http://neuralnetworksanddeeplearning.com/images/regularized1.png"/>
          <p:cNvPicPr>
            <a:picLocks noChangeAspect="1" noChangeArrowheads="1"/>
          </p:cNvPicPr>
          <p:nvPr/>
        </p:nvPicPr>
        <p:blipFill rotWithShape="1">
          <a:blip r:embed="rId4">
            <a:extLst>
              <a:ext uri="{28A0092B-C50C-407E-A947-70E740481C1C}">
                <a14:useLocalDpi xmlns:a14="http://schemas.microsoft.com/office/drawing/2010/main" val="0"/>
              </a:ext>
            </a:extLst>
          </a:blip>
          <a:srcRect t="5847" b="3180"/>
          <a:stretch/>
        </p:blipFill>
        <p:spPr bwMode="auto">
          <a:xfrm>
            <a:off x="4953180" y="837216"/>
            <a:ext cx="4190820" cy="2876939"/>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neuralnetworksanddeeplearning.com/images/regularized2.png"/>
          <p:cNvPicPr>
            <a:picLocks noChangeAspect="1" noChangeArrowheads="1"/>
          </p:cNvPicPr>
          <p:nvPr/>
        </p:nvPicPr>
        <p:blipFill rotWithShape="1">
          <a:blip r:embed="rId5">
            <a:extLst>
              <a:ext uri="{28A0092B-C50C-407E-A947-70E740481C1C}">
                <a14:useLocalDpi xmlns:a14="http://schemas.microsoft.com/office/drawing/2010/main" val="0"/>
              </a:ext>
            </a:extLst>
          </a:blip>
          <a:srcRect t="4775" b="2246"/>
          <a:stretch/>
        </p:blipFill>
        <p:spPr bwMode="auto">
          <a:xfrm>
            <a:off x="4965450" y="3770722"/>
            <a:ext cx="4178549" cy="29317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5219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14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3" y="1064871"/>
                <a:ext cx="8841063" cy="2182826"/>
              </a:xfrm>
            </p:spPr>
            <p:txBody>
              <a:bodyPr>
                <a:normAutofit/>
              </a:bodyPr>
              <a:lstStyle/>
              <a:p>
                <a:r>
                  <a:rPr lang="en-US" dirty="0"/>
                  <a:t>Does regularization help with the 50,000 images?</a:t>
                </a:r>
              </a:p>
              <a:p>
                <a:pPr lvl="1"/>
                <a:r>
                  <a:rPr lang="en-US" dirty="0"/>
                  <a:t>Use same hyper-parameters: 30 epochs, </a:t>
                </a:r>
                <a14:m>
                  <m:oMath xmlns:m="http://schemas.openxmlformats.org/officeDocument/2006/math">
                    <m:r>
                      <a:rPr lang="en-US" b="0" i="1" smtClean="0">
                        <a:latin typeface="Cambria Math" panose="02040503050406030204" pitchFamily="18" charset="0"/>
                      </a:rPr>
                      <m:t>𝜂</m:t>
                    </m:r>
                    <m:r>
                      <a:rPr lang="en-US" b="0" i="1" smtClean="0">
                        <a:latin typeface="Cambria Math" panose="02040503050406030204" pitchFamily="18" charset="0"/>
                      </a:rPr>
                      <m:t>=0.5</m:t>
                    </m:r>
                  </m:oMath>
                </a14:m>
                <a:r>
                  <a:rPr lang="en-US" dirty="0"/>
                  <a:t>, mini-batch size of 10</a:t>
                </a:r>
              </a:p>
              <a:p>
                <a:pPr lvl="1"/>
                <a:r>
                  <a:rPr lang="en-US" dirty="0"/>
                  <a:t>Increasing </a:t>
                </a:r>
                <a14:m>
                  <m:oMath xmlns:m="http://schemas.openxmlformats.org/officeDocument/2006/math">
                    <m:r>
                      <a:rPr lang="en-US" b="0" i="1" smtClean="0">
                        <a:latin typeface="Cambria Math" panose="02040503050406030204" pitchFamily="18" charset="0"/>
                      </a:rPr>
                      <m:t>𝑛</m:t>
                    </m:r>
                  </m:oMath>
                </a14:m>
                <a:r>
                  <a:rPr lang="en-US" dirty="0"/>
                  <a:t> affects the weight decay factor </a:t>
                </a:r>
                <a14:m>
                  <m:oMath xmlns:m="http://schemas.openxmlformats.org/officeDocument/2006/math">
                    <m:r>
                      <a:rPr lang="en-US" b="0" i="1" smtClean="0">
                        <a:latin typeface="Cambria Math" panose="02040503050406030204" pitchFamily="18" charset="0"/>
                      </a:rPr>
                      <m:t>1−</m:t>
                    </m:r>
                    <m:f>
                      <m:fPr>
                        <m:ctrlPr>
                          <a:rPr lang="en-US" b="0" i="1" smtClean="0">
                            <a:latin typeface="Cambria Math" panose="02040503050406030204" pitchFamily="18" charset="0"/>
                          </a:rPr>
                        </m:ctrlPr>
                      </m:fPr>
                      <m:num>
                        <m:r>
                          <a:rPr lang="en-US" b="0" i="1" smtClean="0">
                            <a:latin typeface="Cambria Math" panose="02040503050406030204" pitchFamily="18" charset="0"/>
                          </a:rPr>
                          <m:t>𝜂𝜆</m:t>
                        </m:r>
                      </m:num>
                      <m:den>
                        <m:r>
                          <a:rPr lang="en-US" b="0" i="1" smtClean="0">
                            <a:latin typeface="Cambria Math" panose="02040503050406030204" pitchFamily="18" charset="0"/>
                          </a:rPr>
                          <m:t>𝑛</m:t>
                        </m:r>
                      </m:den>
                    </m:f>
                  </m:oMath>
                </a14:m>
                <a:endParaRPr lang="en-US" dirty="0"/>
              </a:p>
              <a:p>
                <a:pPr lvl="1"/>
                <a:r>
                  <a:rPr lang="en-US" dirty="0"/>
                  <a:t>Compensate by changing to </a:t>
                </a:r>
                <a14:m>
                  <m:oMath xmlns:m="http://schemas.openxmlformats.org/officeDocument/2006/math">
                    <m:r>
                      <a:rPr lang="en-US" b="0" i="1" smtClean="0">
                        <a:latin typeface="Cambria Math" panose="02040503050406030204" pitchFamily="18" charset="0"/>
                      </a:rPr>
                      <m:t>𝜆</m:t>
                    </m:r>
                    <m:r>
                      <a:rPr lang="en-US" b="0" i="1" smtClean="0">
                        <a:latin typeface="Cambria Math" panose="02040503050406030204" pitchFamily="18" charset="0"/>
                      </a:rPr>
                      <m:t>=5.0</m:t>
                    </m:r>
                  </m:oMath>
                </a14:m>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3" y="1064871"/>
                <a:ext cx="8841063" cy="2182826"/>
              </a:xfrm>
              <a:blipFill rotWithShape="0">
                <a:blip r:embed="rId3"/>
                <a:stretch>
                  <a:fillRect l="-1241" t="-4749" b="-4469"/>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L2 regularization with more data</a:t>
            </a:r>
          </a:p>
        </p:txBody>
      </p:sp>
      <p:pic>
        <p:nvPicPr>
          <p:cNvPr id="7170" name="Picture 2" descr="http://neuralnetworksanddeeplearning.com/images/regularized_full.png"/>
          <p:cNvPicPr>
            <a:picLocks noChangeAspect="1" noChangeArrowheads="1"/>
          </p:cNvPicPr>
          <p:nvPr/>
        </p:nvPicPr>
        <p:blipFill rotWithShape="1">
          <a:blip r:embed="rId4">
            <a:extLst>
              <a:ext uri="{28A0092B-C50C-407E-A947-70E740481C1C}">
                <a14:useLocalDpi xmlns:a14="http://schemas.microsoft.com/office/drawing/2010/main" val="0"/>
              </a:ext>
            </a:extLst>
          </a:blip>
          <a:srcRect t="7212"/>
          <a:stretch/>
        </p:blipFill>
        <p:spPr bwMode="auto">
          <a:xfrm>
            <a:off x="987973" y="3247697"/>
            <a:ext cx="4944022" cy="34617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830066" y="3765064"/>
            <a:ext cx="3321269" cy="2031325"/>
          </a:xfrm>
          <a:prstGeom prst="rect">
            <a:avLst/>
          </a:prstGeom>
          <a:noFill/>
        </p:spPr>
        <p:txBody>
          <a:bodyPr wrap="square" rtlCol="0">
            <a:spAutoFit/>
          </a:bodyPr>
          <a:lstStyle/>
          <a:p>
            <a:r>
              <a:rPr lang="en-US" b="1" u="sng" dirty="0"/>
              <a:t>Observations</a:t>
            </a:r>
          </a:p>
          <a:p>
            <a:pPr marL="285750" indent="-285750">
              <a:buFont typeface="Arial" panose="020B0604020202020204" pitchFamily="34" charset="0"/>
              <a:buChar char="•"/>
            </a:pPr>
            <a:r>
              <a:rPr lang="en-US" dirty="0"/>
              <a:t>Test accuracy w/o regularization was </a:t>
            </a:r>
            <a:r>
              <a:rPr lang="en-US" b="1" dirty="0"/>
              <a:t>95.49%</a:t>
            </a:r>
          </a:p>
          <a:p>
            <a:pPr marL="285750" indent="-285750">
              <a:buFont typeface="Arial" panose="020B0604020202020204" pitchFamily="34" charset="0"/>
              <a:buChar char="•"/>
            </a:pPr>
            <a:r>
              <a:rPr lang="en-US" dirty="0"/>
              <a:t>Test accuracy w/ regularization is </a:t>
            </a:r>
            <a:r>
              <a:rPr lang="en-US" b="1" dirty="0"/>
              <a:t>96.49%</a:t>
            </a:r>
          </a:p>
          <a:p>
            <a:pPr marL="285750" indent="-285750">
              <a:buFont typeface="Arial" panose="020B0604020202020204" pitchFamily="34" charset="0"/>
              <a:buChar char="•"/>
            </a:pPr>
            <a:r>
              <a:rPr lang="en-US" dirty="0"/>
              <a:t>Gap between test and training accuracy is narrower</a:t>
            </a:r>
          </a:p>
        </p:txBody>
      </p:sp>
    </p:spTree>
    <p:extLst>
      <p:ext uri="{BB962C8B-B14F-4D97-AF65-F5344CB8AC3E}">
        <p14:creationId xmlns:p14="http://schemas.microsoft.com/office/powerpoint/2010/main" val="292719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17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3" y="2231518"/>
                <a:ext cx="8841063" cy="5388481"/>
              </a:xfrm>
            </p:spPr>
            <p:txBody>
              <a:bodyPr>
                <a:normAutofit/>
              </a:bodyPr>
              <a:lstStyle/>
              <a:p>
                <a:r>
                  <a:rPr lang="en-US" dirty="0"/>
                  <a:t>Increase # of hidden neurons to 100, set </a:t>
                </a:r>
                <a14:m>
                  <m:oMath xmlns:m="http://schemas.openxmlformats.org/officeDocument/2006/math">
                    <m:r>
                      <a:rPr lang="en-US" b="0" i="1" smtClean="0">
                        <a:latin typeface="Cambria Math" panose="02040503050406030204" pitchFamily="18" charset="0"/>
                      </a:rPr>
                      <m:t>𝜆</m:t>
                    </m:r>
                    <m:r>
                      <a:rPr lang="en-US" b="0" i="1" smtClean="0">
                        <a:latin typeface="Cambria Math" panose="02040503050406030204" pitchFamily="18" charset="0"/>
                      </a:rPr>
                      <m:t>=5.0</m:t>
                    </m:r>
                  </m:oMath>
                </a14:m>
                <a:r>
                  <a:rPr lang="en-US" dirty="0"/>
                  <a:t>, </a:t>
                </a:r>
                <a14:m>
                  <m:oMath xmlns:m="http://schemas.openxmlformats.org/officeDocument/2006/math">
                    <m:r>
                      <a:rPr lang="en-US" b="0" i="1" smtClean="0">
                        <a:latin typeface="Cambria Math" panose="02040503050406030204" pitchFamily="18" charset="0"/>
                      </a:rPr>
                      <m:t>𝜂</m:t>
                    </m:r>
                    <m:r>
                      <a:rPr lang="en-US" b="0" i="1" smtClean="0">
                        <a:latin typeface="Cambria Math" panose="02040503050406030204" pitchFamily="18" charset="0"/>
                      </a:rPr>
                      <m:t>=0.5</m:t>
                    </m:r>
                  </m:oMath>
                </a14:m>
                <a:r>
                  <a:rPr lang="en-US" dirty="0"/>
                  <a:t>, use cross-entropy cost function, train for 30 epochs</a:t>
                </a:r>
              </a:p>
              <a:p>
                <a:r>
                  <a:rPr lang="en-US" dirty="0"/>
                  <a:t>Resulting accuracy is 97.92%</a:t>
                </a:r>
              </a:p>
              <a:p>
                <a:pPr lvl="1"/>
                <a:r>
                  <a:rPr lang="en-US" dirty="0"/>
                  <a:t>Better than 96.49% with 30 neurons</a:t>
                </a:r>
              </a:p>
              <a:p>
                <a:r>
                  <a:rPr lang="en-US" dirty="0"/>
                  <a:t>Training for 60 epochs and setting </a:t>
                </a:r>
                <a14:m>
                  <m:oMath xmlns:m="http://schemas.openxmlformats.org/officeDocument/2006/math">
                    <m:r>
                      <a:rPr lang="en-US" b="0" i="1" smtClean="0">
                        <a:latin typeface="Cambria Math" panose="02040503050406030204" pitchFamily="18" charset="0"/>
                      </a:rPr>
                      <m:t>𝜂</m:t>
                    </m:r>
                    <m:r>
                      <a:rPr lang="en-US" b="0" i="1" smtClean="0">
                        <a:latin typeface="Cambria Math" panose="02040503050406030204" pitchFamily="18" charset="0"/>
                      </a:rPr>
                      <m:t>=0.1</m:t>
                    </m:r>
                  </m:oMath>
                </a14:m>
                <a:r>
                  <a:rPr lang="en-US" dirty="0"/>
                  <a:t> gives accuracy of 98.04%</a:t>
                </a:r>
              </a:p>
              <a:p>
                <a:pPr lvl="1"/>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3" y="2231518"/>
                <a:ext cx="8841063" cy="5388481"/>
              </a:xfrm>
              <a:blipFill rotWithShape="0">
                <a:blip r:embed="rId3"/>
                <a:stretch>
                  <a:fillRect l="-1241" t="-1810" r="-2000"/>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L2 regularization with more data</a:t>
            </a:r>
          </a:p>
        </p:txBody>
      </p:sp>
    </p:spTree>
    <p:extLst>
      <p:ext uri="{BB962C8B-B14F-4D97-AF65-F5344CB8AC3E}">
        <p14:creationId xmlns:p14="http://schemas.microsoft.com/office/powerpoint/2010/main" val="1453258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On this data, regularized runs are much more easily replicated</a:t>
            </a:r>
          </a:p>
          <a:p>
            <a:pPr lvl="1"/>
            <a:r>
              <a:rPr lang="en-US" dirty="0" err="1"/>
              <a:t>Unregularized</a:t>
            </a:r>
            <a:r>
              <a:rPr lang="en-US" dirty="0"/>
              <a:t> runs will sometimes get stuck in local minima under different initializations</a:t>
            </a:r>
          </a:p>
          <a:p>
            <a:r>
              <a:rPr lang="en-US" dirty="0"/>
              <a:t>Why is this?</a:t>
            </a:r>
          </a:p>
          <a:p>
            <a:r>
              <a:rPr lang="en-US" dirty="0"/>
              <a:t>Possible heuristic: without regularization, the length of the weight vector may grow very large</a:t>
            </a:r>
          </a:p>
          <a:p>
            <a:pPr lvl="1"/>
            <a:r>
              <a:rPr lang="en-US" dirty="0"/>
              <a:t>The weight vector is stuck pointing in the same direction (gradient descent only makes tiny changes to direction when length is long)</a:t>
            </a:r>
          </a:p>
          <a:p>
            <a:pPr lvl="1"/>
            <a:r>
              <a:rPr lang="en-US" dirty="0"/>
              <a:t>This may make it hard for SGD to properly explore the weight space </a:t>
            </a:r>
          </a:p>
        </p:txBody>
      </p:sp>
      <p:sp>
        <p:nvSpPr>
          <p:cNvPr id="3" name="Title 2"/>
          <p:cNvSpPr>
            <a:spLocks noGrp="1"/>
          </p:cNvSpPr>
          <p:nvPr>
            <p:ph type="title"/>
          </p:nvPr>
        </p:nvSpPr>
        <p:spPr/>
        <p:txBody>
          <a:bodyPr/>
          <a:lstStyle/>
          <a:p>
            <a:r>
              <a:rPr lang="en-US" dirty="0"/>
              <a:t>Space exploration</a:t>
            </a:r>
          </a:p>
        </p:txBody>
      </p:sp>
    </p:spTree>
    <p:extLst>
      <p:ext uri="{BB962C8B-B14F-4D97-AF65-F5344CB8AC3E}">
        <p14:creationId xmlns:p14="http://schemas.microsoft.com/office/powerpoint/2010/main" val="1986503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a:extLst>
                  <a:ext uri="{FF2B5EF4-FFF2-40B4-BE49-F238E27FC236}">
                    <a16:creationId xmlns:a16="http://schemas.microsoft.com/office/drawing/2014/main" id="{2A3B0245-4017-194D-8370-2D17E630B81A}"/>
                  </a:ext>
                </a:extLst>
              </p:cNvPr>
              <p:cNvSpPr>
                <a:spLocks noGrp="1"/>
              </p:cNvSpPr>
              <p:nvPr>
                <p:ph idx="1"/>
              </p:nvPr>
            </p:nvSpPr>
            <p:spPr/>
            <p:txBody>
              <a:bodyPr/>
              <a:lstStyle/>
              <a:p>
                <a:pPr lvl="1"/>
                <a:r>
                  <a:rPr lang="en-US" dirty="0"/>
                  <a:t>A regularized network has small weights </a:t>
                </a:r>
                <a14:m>
                  <m:oMath xmlns:m="http://schemas.openxmlformats.org/officeDocument/2006/math">
                    <m:r>
                      <a:rPr lang="en-US" i="1">
                        <a:latin typeface="Cambria Math" panose="02040503050406030204" pitchFamily="18" charset="0"/>
                      </a:rPr>
                      <m:t>⇒</m:t>
                    </m:r>
                  </m:oMath>
                </a14:m>
                <a:r>
                  <a:rPr lang="en-US" dirty="0"/>
                  <a:t> the behavior of the network won’t change too much for a few random inputs</a:t>
                </a:r>
              </a:p>
              <a:p>
                <a:pPr lvl="2"/>
                <a:r>
                  <a:rPr lang="en-US" dirty="0"/>
                  <a:t>Difficult for regularized network to learn the effects of local noise</a:t>
                </a:r>
              </a:p>
              <a:p>
                <a:pPr lvl="2"/>
                <a:r>
                  <a:rPr lang="en-US" dirty="0"/>
                  <a:t>Regularized network responds to patterns seen often across the training set</a:t>
                </a:r>
              </a:p>
              <a:p>
                <a:pPr lvl="1"/>
                <a:r>
                  <a:rPr lang="en-US" dirty="0"/>
                  <a:t>A network with large weights may change its behavior drastically in response to small changes in the input</a:t>
                </a:r>
              </a:p>
              <a:p>
                <a:endParaRPr lang="en-US" dirty="0"/>
              </a:p>
            </p:txBody>
          </p:sp>
        </mc:Choice>
        <mc:Fallback xmlns="">
          <p:sp>
            <p:nvSpPr>
              <p:cNvPr id="2" name="Content Placeholder 1">
                <a:extLst>
                  <a:ext uri="{FF2B5EF4-FFF2-40B4-BE49-F238E27FC236}">
                    <a16:creationId xmlns:a16="http://schemas.microsoft.com/office/drawing/2014/main" id="{2A3B0245-4017-194D-8370-2D17E630B81A}"/>
                  </a:ext>
                </a:extLst>
              </p:cNvPr>
              <p:cNvSpPr>
                <a:spLocks noGrp="1" noRot="1" noChangeAspect="1" noMove="1" noResize="1" noEditPoints="1" noAdjustHandles="1" noChangeArrowheads="1" noChangeShapeType="1" noTextEdit="1"/>
              </p:cNvSpPr>
              <p:nvPr>
                <p:ph idx="1"/>
              </p:nvPr>
            </p:nvSpPr>
            <p:spPr>
              <a:blipFill>
                <a:blip r:embed="rId2"/>
                <a:stretch>
                  <a:fillRect t="-1737" r="-719"/>
                </a:stretch>
              </a:blipFill>
            </p:spPr>
            <p:txBody>
              <a:bodyPr/>
              <a:lstStyle/>
              <a:p>
                <a:r>
                  <a:rPr lang="en-US">
                    <a:noFill/>
                  </a:rPr>
                  <a:t> </a:t>
                </a:r>
              </a:p>
            </p:txBody>
          </p:sp>
        </mc:Fallback>
      </mc:AlternateContent>
      <p:sp>
        <p:nvSpPr>
          <p:cNvPr id="3" name="Title 2">
            <a:extLst>
              <a:ext uri="{FF2B5EF4-FFF2-40B4-BE49-F238E27FC236}">
                <a16:creationId xmlns:a16="http://schemas.microsoft.com/office/drawing/2014/main" id="{508722FE-071F-0B44-8786-9531843FDCB4}"/>
              </a:ext>
            </a:extLst>
          </p:cNvPr>
          <p:cNvSpPr>
            <a:spLocks noGrp="1"/>
          </p:cNvSpPr>
          <p:nvPr>
            <p:ph type="title"/>
          </p:nvPr>
        </p:nvSpPr>
        <p:spPr/>
        <p:txBody>
          <a:bodyPr/>
          <a:lstStyle/>
          <a:p>
            <a:r>
              <a:rPr lang="en-US" dirty="0"/>
              <a:t>Stability of regularization </a:t>
            </a:r>
          </a:p>
        </p:txBody>
      </p:sp>
    </p:spTree>
    <p:extLst>
      <p:ext uri="{BB962C8B-B14F-4D97-AF65-F5344CB8AC3E}">
        <p14:creationId xmlns:p14="http://schemas.microsoft.com/office/powerpoint/2010/main" val="19981392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Content Placeholder 4"/>
              <p:cNvSpPr>
                <a:spLocks noGrp="1"/>
              </p:cNvSpPr>
              <p:nvPr>
                <p:ph idx="1"/>
              </p:nvPr>
            </p:nvSpPr>
            <p:spPr/>
            <p:txBody>
              <a:bodyPr/>
              <a:lstStyle/>
              <a:p>
                <a:r>
                  <a:rPr lang="en-US" dirty="0"/>
                  <a:t>Add the sum of absolute values</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0</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𝜆</m:t>
                          </m:r>
                        </m:num>
                        <m:den>
                          <m:r>
                            <a:rPr lang="en-US" b="0" i="1" smtClean="0">
                              <a:latin typeface="Cambria Math" panose="02040503050406030204" pitchFamily="18" charset="0"/>
                            </a:rPr>
                            <m:t>𝑛</m:t>
                          </m:r>
                        </m:den>
                      </m:f>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𝑤</m:t>
                          </m:r>
                        </m:sub>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𝑤</m:t>
                              </m:r>
                            </m:e>
                          </m:d>
                        </m:e>
                      </m:nary>
                    </m:oMath>
                  </m:oMathPara>
                </a14:m>
                <a:endParaRPr lang="en-US" dirty="0"/>
              </a:p>
              <a:p>
                <a:r>
                  <a:rPr lang="en-US" dirty="0"/>
                  <a:t>L1 and L2 names come from the respective norms:</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d>
                            <m:dPr>
                              <m:begChr m:val="‖"/>
                              <m:endChr m:val="‖"/>
                              <m:ctrlPr>
                                <a:rPr lang="en-US" i="1" smtClean="0">
                                  <a:latin typeface="Cambria Math" panose="02040503050406030204" pitchFamily="18" charset="0"/>
                                </a:rPr>
                              </m:ctrlPr>
                            </m:dPr>
                            <m:e>
                              <m:r>
                                <a:rPr lang="en-US" b="0" i="1" smtClean="0">
                                  <a:latin typeface="Cambria Math" panose="02040503050406030204" pitchFamily="18" charset="0"/>
                                </a:rPr>
                                <m:t>𝑤</m:t>
                              </m:r>
                            </m:e>
                          </m:d>
                        </m:e>
                        <m:sub>
                          <m:r>
                            <a:rPr lang="en-US" b="0" i="1" smtClean="0">
                              <a:latin typeface="Cambria Math" panose="02040503050406030204" pitchFamily="18" charset="0"/>
                            </a:rPr>
                            <m:t>1</m:t>
                          </m:r>
                        </m:sub>
                      </m:sSub>
                      <m:r>
                        <a:rPr lang="en-US" b="0" i="1" smtClean="0">
                          <a:latin typeface="Cambria Math" panose="02040503050406030204" pitchFamily="18" charset="0"/>
                        </a:rPr>
                        <m:t>=</m:t>
                      </m:r>
                      <m:nary>
                        <m:naryPr>
                          <m:chr m:val="∑"/>
                          <m:supHide m:val="on"/>
                          <m:ctrlPr>
                            <a:rPr lang="en-US" i="1">
                              <a:latin typeface="Cambria Math" panose="02040503050406030204" pitchFamily="18" charset="0"/>
                            </a:rPr>
                          </m:ctrlPr>
                        </m:naryPr>
                        <m:sub>
                          <m:r>
                            <a:rPr lang="en-US" i="1">
                              <a:latin typeface="Cambria Math" panose="02040503050406030204" pitchFamily="18" charset="0"/>
                            </a:rPr>
                            <m:t>𝑤</m:t>
                          </m:r>
                        </m:sub>
                        <m:sup/>
                        <m:e>
                          <m:d>
                            <m:dPr>
                              <m:begChr m:val="|"/>
                              <m:endChr m:val="|"/>
                              <m:ctrlPr>
                                <a:rPr lang="en-US" i="1">
                                  <a:latin typeface="Cambria Math" panose="02040503050406030204" pitchFamily="18" charset="0"/>
                                </a:rPr>
                              </m:ctrlPr>
                            </m:dPr>
                            <m:e>
                              <m:r>
                                <a:rPr lang="en-US" i="1">
                                  <a:latin typeface="Cambria Math" panose="02040503050406030204" pitchFamily="18" charset="0"/>
                                </a:rPr>
                                <m:t>𝑤</m:t>
                              </m:r>
                            </m:e>
                          </m:d>
                        </m:e>
                      </m:nary>
                    </m:oMath>
                  </m:oMathPara>
                </a14:m>
                <a:endParaRPr lang="en-US" dirty="0"/>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d>
                            <m:dPr>
                              <m:begChr m:val="‖"/>
                              <m:endChr m:val="‖"/>
                              <m:ctrlPr>
                                <a:rPr lang="en-US" i="1">
                                  <a:latin typeface="Cambria Math" panose="02040503050406030204" pitchFamily="18" charset="0"/>
                                </a:rPr>
                              </m:ctrlPr>
                            </m:dPr>
                            <m:e>
                              <m:r>
                                <a:rPr lang="en-US" i="1">
                                  <a:latin typeface="Cambria Math" panose="02040503050406030204" pitchFamily="18" charset="0"/>
                                </a:rPr>
                                <m:t>𝑤</m:t>
                              </m:r>
                            </m:e>
                          </m:d>
                        </m:e>
                        <m:sub>
                          <m:r>
                            <a:rPr lang="en-US" b="0" i="1" smtClean="0">
                              <a:latin typeface="Cambria Math" panose="02040503050406030204" pitchFamily="18" charset="0"/>
                            </a:rPr>
                            <m:t>2</m:t>
                          </m:r>
                        </m:sub>
                        <m:sup>
                          <m:r>
                            <a:rPr lang="en-US" b="0" i="1" smtClean="0">
                              <a:latin typeface="Cambria Math" panose="02040503050406030204" pitchFamily="18" charset="0"/>
                            </a:rPr>
                            <m:t>2</m:t>
                          </m:r>
                        </m:sup>
                      </m:sSubSup>
                      <m:r>
                        <a:rPr lang="en-US" i="1">
                          <a:latin typeface="Cambria Math" panose="02040503050406030204" pitchFamily="18" charset="0"/>
                        </a:rPr>
                        <m:t>=</m:t>
                      </m:r>
                      <m:nary>
                        <m:naryPr>
                          <m:chr m:val="∑"/>
                          <m:supHide m:val="on"/>
                          <m:ctrlPr>
                            <a:rPr lang="en-US" i="1">
                              <a:latin typeface="Cambria Math" panose="02040503050406030204" pitchFamily="18" charset="0"/>
                            </a:rPr>
                          </m:ctrlPr>
                        </m:naryPr>
                        <m:sub>
                          <m:r>
                            <a:rPr lang="en-US" i="1">
                              <a:latin typeface="Cambria Math" panose="02040503050406030204" pitchFamily="18" charset="0"/>
                            </a:rPr>
                            <m:t>𝑤</m:t>
                          </m:r>
                        </m:sub>
                        <m:sup/>
                        <m:e>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r>
                                <a:rPr lang="en-US" b="0" i="1" smtClean="0">
                                  <a:latin typeface="Cambria Math" panose="02040503050406030204" pitchFamily="18" charset="0"/>
                                </a:rPr>
                                <m:t>2</m:t>
                              </m:r>
                            </m:sup>
                          </m:sSup>
                        </m:e>
                      </m:nary>
                    </m:oMath>
                  </m:oMathPara>
                </a14:m>
                <a:endParaRPr lang="en-US" dirty="0"/>
              </a:p>
              <a:p>
                <a:r>
                  <a:rPr lang="en-US" dirty="0"/>
                  <a:t>L1 regularization also prefers small weights</a:t>
                </a:r>
              </a:p>
              <a:p>
                <a:r>
                  <a:rPr lang="en-US" dirty="0"/>
                  <a:t>How does it differ from L2 regularization?</a:t>
                </a:r>
              </a:p>
            </p:txBody>
          </p:sp>
        </mc:Choice>
        <mc:Fallback xmlns="">
          <p:sp>
            <p:nvSpPr>
              <p:cNvPr id="5" name="Content Placeholder 4"/>
              <p:cNvSpPr>
                <a:spLocks noGrp="1" noRot="1" noChangeAspect="1" noMove="1" noResize="1" noEditPoints="1" noAdjustHandles="1" noChangeArrowheads="1" noChangeShapeType="1" noTextEdit="1"/>
              </p:cNvSpPr>
              <p:nvPr>
                <p:ph idx="1"/>
              </p:nvPr>
            </p:nvSpPr>
            <p:spPr>
              <a:blipFill rotWithShape="0">
                <a:blip r:embed="rId2"/>
                <a:stretch>
                  <a:fillRect l="-1244" t="-2029"/>
                </a:stretch>
              </a:blipFill>
            </p:spPr>
            <p:txBody>
              <a:bodyPr/>
              <a:lstStyle/>
              <a:p>
                <a:r>
                  <a:rPr lang="en-US">
                    <a:noFill/>
                  </a:rPr>
                  <a:t> </a:t>
                </a:r>
              </a:p>
            </p:txBody>
          </p:sp>
        </mc:Fallback>
      </mc:AlternateContent>
      <p:sp>
        <p:nvSpPr>
          <p:cNvPr id="4" name="Title 3"/>
          <p:cNvSpPr>
            <a:spLocks noGrp="1"/>
          </p:cNvSpPr>
          <p:nvPr>
            <p:ph type="title"/>
          </p:nvPr>
        </p:nvSpPr>
        <p:spPr/>
        <p:txBody>
          <a:bodyPr/>
          <a:lstStyle/>
          <a:p>
            <a:r>
              <a:rPr lang="en-US" dirty="0"/>
              <a:t>L1 regularization</a:t>
            </a:r>
          </a:p>
        </p:txBody>
      </p:sp>
    </p:spTree>
    <p:extLst>
      <p:ext uri="{BB962C8B-B14F-4D97-AF65-F5344CB8AC3E}">
        <p14:creationId xmlns:p14="http://schemas.microsoft.com/office/powerpoint/2010/main" val="270054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1064870"/>
            <a:ext cx="8821356" cy="5564529"/>
          </a:xfrm>
        </p:spPr>
        <p:txBody>
          <a:bodyPr>
            <a:normAutofit/>
          </a:bodyPr>
          <a:lstStyle/>
          <a:p>
            <a:r>
              <a:rPr lang="en-US" dirty="0"/>
              <a:t>Models with large # of free parameters can describe a wide range of phenomena</a:t>
            </a:r>
          </a:p>
          <a:p>
            <a:r>
              <a:rPr lang="en-US" dirty="0"/>
              <a:t>Agreement with the data doesn’t guarantee a good model</a:t>
            </a:r>
          </a:p>
          <a:p>
            <a:pPr lvl="1"/>
            <a:r>
              <a:rPr lang="en-US" dirty="0"/>
              <a:t>Model may just be able to describe data set of a given size</a:t>
            </a:r>
          </a:p>
          <a:p>
            <a:pPr lvl="1"/>
            <a:r>
              <a:rPr lang="en-US" dirty="0"/>
              <a:t>I.e., model may work well for existing data but fail to generalize</a:t>
            </a:r>
          </a:p>
          <a:p>
            <a:r>
              <a:rPr lang="en-US" dirty="0"/>
              <a:t>The true test: can the model make accurate predictions on new data?</a:t>
            </a:r>
          </a:p>
        </p:txBody>
      </p:sp>
      <p:sp>
        <p:nvSpPr>
          <p:cNvPr id="3" name="Title 2"/>
          <p:cNvSpPr>
            <a:spLocks noGrp="1"/>
          </p:cNvSpPr>
          <p:nvPr>
            <p:ph type="title"/>
          </p:nvPr>
        </p:nvSpPr>
        <p:spPr/>
        <p:txBody>
          <a:bodyPr/>
          <a:lstStyle/>
          <a:p>
            <a:r>
              <a:rPr lang="en-US" dirty="0"/>
              <a:t>Free parameters</a:t>
            </a:r>
          </a:p>
        </p:txBody>
      </p:sp>
    </p:spTree>
    <p:extLst>
      <p:ext uri="{BB962C8B-B14F-4D97-AF65-F5344CB8AC3E}">
        <p14:creationId xmlns:p14="http://schemas.microsoft.com/office/powerpoint/2010/main" val="3845738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64870"/>
                <a:ext cx="8821356" cy="5457849"/>
              </a:xfrm>
            </p:spPr>
            <p:txBody>
              <a:bodyPr/>
              <a:lstStyle/>
              <a:p>
                <a:r>
                  <a:rPr lang="en-US" b="0" dirty="0">
                    <a:latin typeface="Cambria Math" panose="02040503050406030204" pitchFamily="18" charset="0"/>
                  </a:rPr>
                  <a:t>Partial derivative of the cost function:</a:t>
                </a:r>
              </a:p>
              <a:p>
                <a:pPr marL="0" indent="0">
                  <a:buNone/>
                </a:pPr>
                <a:endParaRPr lang="en-US" b="0" dirty="0">
                  <a:latin typeface="Cambria Math" panose="02040503050406030204" pitchFamily="18" charset="0"/>
                </a:endParaRPr>
              </a:p>
              <a:p>
                <a:pPr lvl="1"/>
                <a:r>
                  <a:rPr lang="en-US" dirty="0"/>
                  <a:t> is the sign of </a:t>
                </a:r>
                <a14:m>
                  <m:oMath xmlns:m="http://schemas.openxmlformats.org/officeDocument/2006/math">
                    <m:r>
                      <a:rPr lang="en-US" b="0" i="1" smtClean="0">
                        <a:latin typeface="Cambria Math" panose="02040503050406030204" pitchFamily="18" charset="0"/>
                      </a:rPr>
                      <m:t>𝑤</m:t>
                    </m:r>
                  </m:oMath>
                </a14:m>
                <a:r>
                  <a:rPr lang="en-US" dirty="0"/>
                  <a:t>:</a:t>
                </a:r>
              </a:p>
              <a:p>
                <a:pPr marL="457200" lvl="1" indent="0">
                  <a:buNone/>
                </a:pPr>
                <a14:m>
                  <m:oMathPara xmlns:m="http://schemas.openxmlformats.org/officeDocument/2006/math">
                    <m:oMathParaPr>
                      <m:jc m:val="centerGroup"/>
                    </m:oMathParaPr>
                    <m:oMath xmlns:m="http://schemas.openxmlformats.org/officeDocument/2006/math">
                      <m:r>
                        <m:rPr>
                          <m:nor/>
                        </m:rPr>
                        <a:rPr lang="en-US">
                          <a:latin typeface="Cambria Math" panose="02040503050406030204" pitchFamily="18" charset="0"/>
                        </a:rPr>
                        <m:t>sgn</m:t>
                      </m:r>
                      <m:d>
                        <m:dPr>
                          <m:ctrlPr>
                            <a:rPr lang="en-US" i="1">
                              <a:latin typeface="Cambria Math" panose="02040503050406030204" pitchFamily="18" charset="0"/>
                            </a:rPr>
                          </m:ctrlPr>
                        </m:dPr>
                        <m:e>
                          <m:r>
                            <a:rPr lang="en-US" i="1">
                              <a:latin typeface="Cambria Math" panose="02040503050406030204" pitchFamily="18" charset="0"/>
                            </a:rPr>
                            <m:t>𝑤</m:t>
                          </m:r>
                        </m:e>
                      </m:d>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b="0" i="1" smtClean="0">
                                  <a:latin typeface="Cambria Math" panose="02040503050406030204" pitchFamily="18" charset="0"/>
                                </a:rPr>
                              </m:ctrlPr>
                            </m:eqArrPr>
                            <m:e>
                              <m:r>
                                <a:rPr lang="en-US" b="0" i="1" smtClean="0">
                                  <a:latin typeface="Cambria Math" panose="02040503050406030204" pitchFamily="18" charset="0"/>
                                </a:rPr>
                                <m:t>+1,</m:t>
                              </m:r>
                            </m:e>
                            <m:e>
                              <m:r>
                                <a:rPr lang="en-US" b="0" i="1" smtClean="0">
                                  <a:latin typeface="Cambria Math" panose="02040503050406030204" pitchFamily="18" charset="0"/>
                                </a:rPr>
                                <m:t>−1,</m:t>
                              </m:r>
                            </m:e>
                            <m:e>
                              <m:r>
                                <a:rPr lang="en-US" b="0" i="1" smtClean="0">
                                  <a:latin typeface="Cambria Math" panose="02040503050406030204" pitchFamily="18" charset="0"/>
                                </a:rPr>
                                <m:t>0</m:t>
                              </m:r>
                            </m:e>
                          </m:eqArr>
                          <m:r>
                            <a:rPr lang="en-US" b="0" i="1" smtClean="0">
                              <a:latin typeface="Cambria Math" panose="02040503050406030204" pitchFamily="18" charset="0"/>
                            </a:rPr>
                            <m:t>    </m:t>
                          </m:r>
                        </m:e>
                      </m:d>
                      <m:m>
                        <m:mPr>
                          <m:mcs>
                            <m:mc>
                              <m:mcPr>
                                <m:count m:val="1"/>
                                <m:mcJc m:val="center"/>
                              </m:mcPr>
                            </m:mc>
                          </m:mcs>
                          <m:ctrlPr>
                            <a:rPr lang="en-US" b="0" i="1" smtClean="0">
                              <a:latin typeface="Cambria Math" panose="02040503050406030204" pitchFamily="18" charset="0"/>
                            </a:rPr>
                          </m:ctrlPr>
                        </m:mPr>
                        <m:mr>
                          <m:e>
                            <m:r>
                              <m:rPr>
                                <m:brk m:alnAt="7"/>
                              </m:rPr>
                              <a:rPr lang="en-US" b="0" i="1" smtClean="0">
                                <a:latin typeface="Cambria Math" panose="02040503050406030204" pitchFamily="18" charset="0"/>
                              </a:rPr>
                              <m:t>𝑤</m:t>
                            </m:r>
                            <m:r>
                              <a:rPr lang="en-US" b="0" i="1" smtClean="0">
                                <a:latin typeface="Cambria Math" panose="02040503050406030204" pitchFamily="18" charset="0"/>
                              </a:rPr>
                              <m:t>&gt;0</m:t>
                            </m:r>
                          </m:e>
                        </m:mr>
                        <m:mr>
                          <m:e>
                            <m:r>
                              <a:rPr lang="en-US" b="0" i="1" smtClean="0">
                                <a:latin typeface="Cambria Math" panose="02040503050406030204" pitchFamily="18" charset="0"/>
                              </a:rPr>
                              <m:t>𝑤</m:t>
                            </m:r>
                            <m:r>
                              <a:rPr lang="en-US" b="0" i="1" smtClean="0">
                                <a:latin typeface="Cambria Math" panose="02040503050406030204" pitchFamily="18" charset="0"/>
                              </a:rPr>
                              <m:t>&lt;0</m:t>
                            </m:r>
                          </m:e>
                        </m:mr>
                        <m:mr>
                          <m:e>
                            <m:r>
                              <a:rPr lang="en-US" b="0" i="1" smtClean="0">
                                <a:latin typeface="Cambria Math" panose="02040503050406030204" pitchFamily="18" charset="0"/>
                              </a:rPr>
                              <m:t>𝑤</m:t>
                            </m:r>
                            <m:r>
                              <a:rPr lang="en-US" b="0" i="1" smtClean="0">
                                <a:latin typeface="Cambria Math" panose="02040503050406030204" pitchFamily="18" charset="0"/>
                              </a:rPr>
                              <m:t>=0</m:t>
                            </m:r>
                          </m:e>
                        </m:mr>
                      </m:m>
                    </m:oMath>
                  </m:oMathPara>
                </a14:m>
                <a:endParaRPr lang="en-US" dirty="0"/>
              </a:p>
              <a:p>
                <a:r>
                  <a:rPr lang="en-US" dirty="0"/>
                  <a:t>Update rule for L1 regularization</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𝑤</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𝜆𝜂</m:t>
                          </m:r>
                        </m:num>
                        <m:den>
                          <m:r>
                            <a:rPr lang="en-US" b="0" i="1" smtClean="0">
                              <a:latin typeface="Cambria Math" panose="02040503050406030204" pitchFamily="18" charset="0"/>
                            </a:rPr>
                            <m:t>𝑛</m:t>
                          </m:r>
                        </m:den>
                      </m:f>
                      <m:r>
                        <m:rPr>
                          <m:nor/>
                        </m:rPr>
                        <a:rPr lang="en-US">
                          <a:latin typeface="Cambria Math" panose="02040503050406030204" pitchFamily="18" charset="0"/>
                        </a:rPr>
                        <m:t>sgn</m:t>
                      </m:r>
                      <m:d>
                        <m:dPr>
                          <m:ctrlPr>
                            <a:rPr lang="en-US" i="1">
                              <a:latin typeface="Cambria Math" panose="02040503050406030204" pitchFamily="18" charset="0"/>
                            </a:rPr>
                          </m:ctrlPr>
                        </m:dPr>
                        <m:e>
                          <m:r>
                            <a:rPr lang="en-US" i="1">
                              <a:latin typeface="Cambria Math" panose="02040503050406030204" pitchFamily="18" charset="0"/>
                            </a:rPr>
                            <m:t>𝑤</m:t>
                          </m:r>
                        </m:e>
                      </m:d>
                      <m:r>
                        <a:rPr lang="en-US" b="0" i="1" smtClean="0">
                          <a:latin typeface="Cambria Math" panose="02040503050406030204" pitchFamily="18" charset="0"/>
                        </a:rPr>
                        <m:t>−</m:t>
                      </m:r>
                      <m:r>
                        <a:rPr lang="en-US" b="0" i="1" smtClean="0">
                          <a:latin typeface="Cambria Math" panose="02040503050406030204" pitchFamily="18" charset="0"/>
                        </a:rPr>
                        <m:t>𝜂</m:t>
                      </m:r>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num>
                        <m:den>
                          <m:r>
                            <a:rPr lang="en-US" i="1">
                              <a:latin typeface="Cambria Math" panose="02040503050406030204" pitchFamily="18" charset="0"/>
                            </a:rPr>
                            <m:t>𝜕</m:t>
                          </m:r>
                          <m:r>
                            <a:rPr lang="en-US" i="1">
                              <a:latin typeface="Cambria Math" panose="02040503050406030204" pitchFamily="18" charset="0"/>
                            </a:rPr>
                            <m:t>𝑤</m:t>
                          </m:r>
                        </m:den>
                      </m:f>
                    </m:oMath>
                  </m:oMathPara>
                </a14:m>
                <a:endParaRPr lang="en-US" dirty="0"/>
              </a:p>
              <a:p>
                <a:r>
                  <a:rPr lang="en-US" dirty="0"/>
                  <a:t>Compare to update rule for L2 regularization</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𝑤</m:t>
                      </m:r>
                      <m:r>
                        <a:rPr lang="en-US" b="0" i="1" smtClean="0">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rPr>
                                <m:t>𝜂𝜆</m:t>
                              </m:r>
                            </m:num>
                            <m:den>
                              <m:r>
                                <a:rPr lang="en-US" i="1">
                                  <a:latin typeface="Cambria Math" panose="02040503050406030204" pitchFamily="18" charset="0"/>
                                </a:rPr>
                                <m:t>𝑛</m:t>
                              </m:r>
                            </m:den>
                          </m:f>
                        </m:e>
                      </m:d>
                      <m:r>
                        <a:rPr lang="en-US" i="1">
                          <a:latin typeface="Cambria Math" panose="02040503050406030204" pitchFamily="18" charset="0"/>
                        </a:rPr>
                        <m:t>𝑤</m:t>
                      </m:r>
                      <m:r>
                        <a:rPr lang="en-US" i="1">
                          <a:latin typeface="Cambria Math" panose="02040503050406030204" pitchFamily="18" charset="0"/>
                        </a:rPr>
                        <m:t>−</m:t>
                      </m:r>
                      <m:r>
                        <a:rPr lang="en-US" i="1">
                          <a:latin typeface="Cambria Math" panose="02040503050406030204" pitchFamily="18" charset="0"/>
                        </a:rPr>
                        <m:t>𝜂</m:t>
                      </m:r>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num>
                        <m:den>
                          <m:r>
                            <a:rPr lang="en-US" i="1">
                              <a:latin typeface="Cambria Math" panose="02040503050406030204" pitchFamily="18" charset="0"/>
                            </a:rPr>
                            <m:t>𝜕</m:t>
                          </m:r>
                          <m:r>
                            <a:rPr lang="en-US" i="1">
                              <a:latin typeface="Cambria Math" panose="02040503050406030204" pitchFamily="18" charset="0"/>
                            </a:rPr>
                            <m:t>𝑤</m:t>
                          </m:r>
                        </m:den>
                      </m:f>
                    </m:oMath>
                  </m:oMathPara>
                </a14:m>
                <a:endParaRPr lang="en-US" dirty="0"/>
              </a:p>
              <a:p>
                <a:pPr marL="457200" lvl="1" indent="0">
                  <a:buNone/>
                </a:pPr>
                <a:endParaRPr lang="en-US" dirty="0"/>
              </a:p>
              <a:p>
                <a:pPr lvl="1"/>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64870"/>
                <a:ext cx="8821356" cy="5457849"/>
              </a:xfrm>
              <a:blipFill rotWithShape="0">
                <a:blip r:embed="rId3"/>
                <a:stretch>
                  <a:fillRect l="-1244" t="-2011"/>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L1 regularization</a:t>
            </a:r>
          </a:p>
        </p:txBody>
      </p:sp>
    </p:spTree>
    <p:extLst>
      <p:ext uri="{BB962C8B-B14F-4D97-AF65-F5344CB8AC3E}">
        <p14:creationId xmlns:p14="http://schemas.microsoft.com/office/powerpoint/2010/main" val="1954185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64870"/>
                <a:ext cx="8821356" cy="5518809"/>
              </a:xfrm>
            </p:spPr>
            <p:txBody>
              <a:bodyPr>
                <a:normAutofit/>
              </a:bodyPr>
              <a:lstStyle/>
              <a:p>
                <a:r>
                  <a:rPr lang="en-US" dirty="0"/>
                  <a:t>L1 regularization</a:t>
                </a:r>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𝑤</m:t>
                      </m:r>
                      <m:r>
                        <a:rPr lang="en-US" i="1">
                          <a:latin typeface="Cambria Math" panose="02040503050406030204" pitchFamily="18" charset="0"/>
                        </a:rPr>
                        <m:t>→</m:t>
                      </m:r>
                      <m:r>
                        <a:rPr lang="en-US" i="1">
                          <a:latin typeface="Cambria Math" panose="02040503050406030204" pitchFamily="18" charset="0"/>
                        </a:rPr>
                        <m:t>𝑤</m:t>
                      </m:r>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𝜆𝜂</m:t>
                          </m:r>
                        </m:num>
                        <m:den>
                          <m:r>
                            <a:rPr lang="en-US" i="1">
                              <a:latin typeface="Cambria Math" panose="02040503050406030204" pitchFamily="18" charset="0"/>
                            </a:rPr>
                            <m:t>𝑛</m:t>
                          </m:r>
                        </m:den>
                      </m:f>
                      <m:r>
                        <m:rPr>
                          <m:nor/>
                        </m:rPr>
                        <a:rPr lang="en-US">
                          <a:latin typeface="Cambria Math" panose="02040503050406030204" pitchFamily="18" charset="0"/>
                        </a:rPr>
                        <m:t>sgn</m:t>
                      </m:r>
                      <m:d>
                        <m:dPr>
                          <m:ctrlPr>
                            <a:rPr lang="en-US" i="1">
                              <a:latin typeface="Cambria Math" panose="02040503050406030204" pitchFamily="18" charset="0"/>
                            </a:rPr>
                          </m:ctrlPr>
                        </m:dPr>
                        <m:e>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𝜂</m:t>
                      </m:r>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num>
                        <m:den>
                          <m:r>
                            <a:rPr lang="en-US" i="1">
                              <a:latin typeface="Cambria Math" panose="02040503050406030204" pitchFamily="18" charset="0"/>
                            </a:rPr>
                            <m:t>𝜕</m:t>
                          </m:r>
                          <m:r>
                            <a:rPr lang="en-US" i="1">
                              <a:latin typeface="Cambria Math" panose="02040503050406030204" pitchFamily="18" charset="0"/>
                            </a:rPr>
                            <m:t>𝑤</m:t>
                          </m:r>
                        </m:den>
                      </m:f>
                    </m:oMath>
                  </m:oMathPara>
                </a14:m>
                <a:endParaRPr lang="en-US" dirty="0"/>
              </a:p>
              <a:p>
                <a:r>
                  <a:rPr lang="en-US" dirty="0"/>
                  <a:t>L2 regularization</a:t>
                </a:r>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𝑤</m:t>
                      </m:r>
                      <m:r>
                        <a:rPr lang="en-US" i="1">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rPr>
                                <m:t>𝜂𝜆</m:t>
                              </m:r>
                            </m:num>
                            <m:den>
                              <m:r>
                                <a:rPr lang="en-US" i="1">
                                  <a:latin typeface="Cambria Math" panose="02040503050406030204" pitchFamily="18" charset="0"/>
                                </a:rPr>
                                <m:t>𝑛</m:t>
                              </m:r>
                            </m:den>
                          </m:f>
                        </m:e>
                      </m:d>
                      <m:r>
                        <a:rPr lang="en-US" i="1">
                          <a:latin typeface="Cambria Math" panose="02040503050406030204" pitchFamily="18" charset="0"/>
                        </a:rPr>
                        <m:t>𝑤</m:t>
                      </m:r>
                      <m:r>
                        <a:rPr lang="en-US" i="1">
                          <a:latin typeface="Cambria Math" panose="02040503050406030204" pitchFamily="18" charset="0"/>
                        </a:rPr>
                        <m:t>−</m:t>
                      </m:r>
                      <m:r>
                        <a:rPr lang="en-US" i="1">
                          <a:latin typeface="Cambria Math" panose="02040503050406030204" pitchFamily="18" charset="0"/>
                        </a:rPr>
                        <m:t>𝜂</m:t>
                      </m:r>
                      <m:f>
                        <m:fPr>
                          <m:ctrlPr>
                            <a:rPr lang="en-US" i="1">
                              <a:latin typeface="Cambria Math" panose="02040503050406030204" pitchFamily="18" charset="0"/>
                            </a:rPr>
                          </m:ctrlPr>
                        </m:fPr>
                        <m:num>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0</m:t>
                              </m:r>
                            </m:sub>
                          </m:sSub>
                        </m:num>
                        <m:den>
                          <m:r>
                            <a:rPr lang="en-US" i="1">
                              <a:latin typeface="Cambria Math" panose="02040503050406030204" pitchFamily="18" charset="0"/>
                            </a:rPr>
                            <m:t>𝜕</m:t>
                          </m:r>
                          <m:r>
                            <a:rPr lang="en-US" i="1">
                              <a:latin typeface="Cambria Math" panose="02040503050406030204" pitchFamily="18" charset="0"/>
                            </a:rPr>
                            <m:t>𝑤</m:t>
                          </m:r>
                        </m:den>
                      </m:f>
                    </m:oMath>
                  </m:oMathPara>
                </a14:m>
                <a:endParaRPr lang="en-US" dirty="0"/>
              </a:p>
              <a:p>
                <a:r>
                  <a:rPr lang="en-US" dirty="0"/>
                  <a:t>Both shrink the weights</a:t>
                </a:r>
              </a:p>
              <a:p>
                <a:pPr lvl="1"/>
                <a:r>
                  <a:rPr lang="en-US" dirty="0"/>
                  <a:t>L1 shrinks the weights by a constant amount</a:t>
                </a:r>
              </a:p>
              <a:p>
                <a:pPr lvl="1"/>
                <a:r>
                  <a:rPr lang="en-US" dirty="0"/>
                  <a:t>L2 shrinks the weights by amount proportional to </a:t>
                </a:r>
                <a14:m>
                  <m:oMath xmlns:m="http://schemas.openxmlformats.org/officeDocument/2006/math">
                    <m:r>
                      <a:rPr lang="en-US" b="0" i="1" smtClean="0">
                        <a:latin typeface="Cambria Math" panose="02040503050406030204" pitchFamily="18" charset="0"/>
                      </a:rPr>
                      <m:t>𝑤</m:t>
                    </m:r>
                  </m:oMath>
                </a14:m>
                <a:endParaRPr lang="en-US" b="0" dirty="0"/>
              </a:p>
              <a:p>
                <a:r>
                  <a:rPr lang="en-US" dirty="0"/>
                  <a:t>If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𝑤</m:t>
                    </m:r>
                    <m:r>
                      <a:rPr lang="en-US" b="0" i="1" smtClean="0">
                        <a:latin typeface="Cambria Math" panose="02040503050406030204" pitchFamily="18" charset="0"/>
                      </a:rPr>
                      <m:t>|</m:t>
                    </m:r>
                  </m:oMath>
                </a14:m>
                <a:r>
                  <a:rPr lang="en-US" dirty="0"/>
                  <a:t> is large, L1 shrinks the weight much less than L2</a:t>
                </a:r>
              </a:p>
              <a:p>
                <a:r>
                  <a:rPr lang="en-US" dirty="0"/>
                  <a:t>If </a:t>
                </a:r>
                <a14:m>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𝑤</m:t>
                        </m:r>
                      </m:e>
                    </m:d>
                  </m:oMath>
                </a14:m>
                <a:r>
                  <a:rPr lang="en-US" dirty="0"/>
                  <a:t> is small, L2 shrinks the weight much less than L1</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64870"/>
                <a:ext cx="8821356" cy="5518809"/>
              </a:xfrm>
              <a:blipFill rotWithShape="0">
                <a:blip r:embed="rId2"/>
                <a:stretch>
                  <a:fillRect l="-1244" t="-1878"/>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L1 regularization</a:t>
            </a:r>
          </a:p>
        </p:txBody>
      </p:sp>
    </p:spTree>
    <p:extLst>
      <p:ext uri="{BB962C8B-B14F-4D97-AF65-F5344CB8AC3E}">
        <p14:creationId xmlns:p14="http://schemas.microsoft.com/office/powerpoint/2010/main" val="2199120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If </a:t>
                </a:r>
                <a14:m>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𝑤</m:t>
                    </m:r>
                    <m:r>
                      <a:rPr lang="en-US" i="1">
                        <a:latin typeface="Cambria Math" panose="02040503050406030204" pitchFamily="18" charset="0"/>
                      </a:rPr>
                      <m:t>|</m:t>
                    </m:r>
                  </m:oMath>
                </a14:m>
                <a:r>
                  <a:rPr lang="en-US" dirty="0"/>
                  <a:t> is large, L1 shrinks the weight much less than L2</a:t>
                </a:r>
              </a:p>
              <a:p>
                <a:r>
                  <a:rPr lang="en-US" dirty="0"/>
                  <a:t>If </a:t>
                </a:r>
                <a14:m>
                  <m:oMath xmlns:m="http://schemas.openxmlformats.org/officeDocument/2006/math">
                    <m:d>
                      <m:dPr>
                        <m:begChr m:val="|"/>
                        <m:endChr m:val="|"/>
                        <m:ctrlPr>
                          <a:rPr lang="en-US" i="1">
                            <a:latin typeface="Cambria Math" panose="02040503050406030204" pitchFamily="18" charset="0"/>
                          </a:rPr>
                        </m:ctrlPr>
                      </m:dPr>
                      <m:e>
                        <m:r>
                          <a:rPr lang="en-US" i="1">
                            <a:latin typeface="Cambria Math" panose="02040503050406030204" pitchFamily="18" charset="0"/>
                          </a:rPr>
                          <m:t>𝑤</m:t>
                        </m:r>
                      </m:e>
                    </m:d>
                  </m:oMath>
                </a14:m>
                <a:r>
                  <a:rPr lang="en-US" dirty="0"/>
                  <a:t> is small, L2 shrinks the weight much less than L1</a:t>
                </a:r>
              </a:p>
              <a:p>
                <a:r>
                  <a:rPr lang="en-US" dirty="0"/>
                  <a:t>Net result: L1 concentrates the weights in a relatively small number of connections</a:t>
                </a:r>
              </a:p>
              <a:p>
                <a:pPr lvl="1"/>
                <a:r>
                  <a:rPr lang="en-US" dirty="0"/>
                  <a:t>Can result in a </a:t>
                </a:r>
                <a:r>
                  <a:rPr lang="en-US" b="1" i="1" dirty="0"/>
                  <a:t>sparse</a:t>
                </a:r>
                <a:r>
                  <a:rPr lang="en-US" dirty="0"/>
                  <a:t> number of connections if </a:t>
                </a:r>
                <a14:m>
                  <m:oMath xmlns:m="http://schemas.openxmlformats.org/officeDocument/2006/math">
                    <m:r>
                      <a:rPr lang="en-US" i="1">
                        <a:latin typeface="Cambria Math" panose="02040503050406030204" pitchFamily="18" charset="0"/>
                      </a:rPr>
                      <m:t>𝜆</m:t>
                    </m:r>
                  </m:oMath>
                </a14:m>
                <a:r>
                  <a:rPr lang="en-US" dirty="0"/>
                  <a:t> is big enough</a:t>
                </a:r>
              </a:p>
              <a:p>
                <a:r>
                  <a:rPr lang="en-US" dirty="0" err="1"/>
                  <a:t>Sparsity</a:t>
                </a:r>
                <a:r>
                  <a:rPr lang="en-US" dirty="0"/>
                  <a:t> can be very desirable</a:t>
                </a:r>
              </a:p>
              <a:p>
                <a:pPr lvl="1"/>
                <a:r>
                  <a:rPr lang="en-US" dirty="0"/>
                  <a:t>Improved computational speed</a:t>
                </a:r>
              </a:p>
              <a:p>
                <a:pPr lvl="1"/>
                <a:r>
                  <a:rPr lang="en-US" dirty="0"/>
                  <a:t>Improved interpretation</a:t>
                </a:r>
              </a:p>
              <a:p>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t="-2029"/>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L1 regularization</a:t>
            </a:r>
          </a:p>
        </p:txBody>
      </p:sp>
    </p:spTree>
    <p:extLst>
      <p:ext uri="{BB962C8B-B14F-4D97-AF65-F5344CB8AC3E}">
        <p14:creationId xmlns:p14="http://schemas.microsoft.com/office/powerpoint/2010/main" val="1986303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L2 Smoother Model</a:t>
            </a:r>
          </a:p>
        </p:txBody>
      </p:sp>
      <p:sp>
        <p:nvSpPr>
          <p:cNvPr id="3" name="Content Placeholder 2"/>
          <p:cNvSpPr>
            <a:spLocks noGrp="1"/>
          </p:cNvSpPr>
          <p:nvPr>
            <p:ph idx="1"/>
          </p:nvPr>
        </p:nvSpPr>
        <p:spPr>
          <a:xfrm>
            <a:off x="4726745" y="1600200"/>
            <a:ext cx="3960055" cy="4525963"/>
          </a:xfrm>
        </p:spPr>
        <p:txBody>
          <a:bodyPr/>
          <a:lstStyle/>
          <a:p>
            <a:r>
              <a:rPr lang="en-US" dirty="0"/>
              <a:t>Prefers to share smaller weights</a:t>
            </a:r>
          </a:p>
          <a:p>
            <a:r>
              <a:rPr lang="en-US" dirty="0"/>
              <a:t>Makes model smoother</a:t>
            </a:r>
          </a:p>
          <a:p>
            <a:r>
              <a:rPr lang="en-US" dirty="0"/>
              <a:t>More Convex</a:t>
            </a:r>
          </a:p>
        </p:txBody>
      </p:sp>
      <p:pic>
        <p:nvPicPr>
          <p:cNvPr id="4" name="Picture 3"/>
          <p:cNvPicPr>
            <a:picLocks noChangeAspect="1"/>
          </p:cNvPicPr>
          <p:nvPr/>
        </p:nvPicPr>
        <p:blipFill>
          <a:blip r:embed="rId2"/>
          <a:stretch>
            <a:fillRect/>
          </a:stretch>
        </p:blipFill>
        <p:spPr>
          <a:xfrm>
            <a:off x="457200" y="1600200"/>
            <a:ext cx="3746500" cy="4737100"/>
          </a:xfrm>
          <a:prstGeom prst="rect">
            <a:avLst/>
          </a:prstGeom>
        </p:spPr>
      </p:pic>
    </p:spTree>
    <p:extLst>
      <p:ext uri="{BB962C8B-B14F-4D97-AF65-F5344CB8AC3E}">
        <p14:creationId xmlns:p14="http://schemas.microsoft.com/office/powerpoint/2010/main" val="11937008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L1 </a:t>
            </a:r>
            <a:r>
              <a:rPr lang="en-US" dirty="0" err="1"/>
              <a:t>vs</a:t>
            </a:r>
            <a:r>
              <a:rPr lang="en-US" dirty="0"/>
              <a:t> L2</a:t>
            </a:r>
          </a:p>
        </p:txBody>
      </p:sp>
      <p:pic>
        <p:nvPicPr>
          <p:cNvPr id="4" name="Picture 3"/>
          <p:cNvPicPr>
            <a:picLocks noChangeAspect="1"/>
          </p:cNvPicPr>
          <p:nvPr/>
        </p:nvPicPr>
        <p:blipFill>
          <a:blip r:embed="rId2"/>
          <a:stretch>
            <a:fillRect/>
          </a:stretch>
        </p:blipFill>
        <p:spPr>
          <a:xfrm>
            <a:off x="807551" y="1869025"/>
            <a:ext cx="6010937" cy="2230102"/>
          </a:xfrm>
          <a:prstGeom prst="rect">
            <a:avLst/>
          </a:prstGeom>
        </p:spPr>
      </p:pic>
    </p:spTree>
    <p:extLst>
      <p:ext uri="{BB962C8B-B14F-4D97-AF65-F5344CB8AC3E}">
        <p14:creationId xmlns:p14="http://schemas.microsoft.com/office/powerpoint/2010/main" val="12129275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Lp</a:t>
            </a:r>
            <a:r>
              <a:rPr lang="en-US" dirty="0"/>
              <a:t> Regularization</a:t>
            </a:r>
          </a:p>
        </p:txBody>
      </p:sp>
      <p:graphicFrame>
        <p:nvGraphicFramePr>
          <p:cNvPr id="4" name="Content Placeholder 3"/>
          <p:cNvGraphicFramePr>
            <a:graphicFrameLocks noGrp="1" noChangeAspect="1"/>
          </p:cNvGraphicFramePr>
          <p:nvPr>
            <p:ph idx="1"/>
          </p:nvPr>
        </p:nvGraphicFramePr>
        <p:xfrm>
          <a:off x="1059777" y="1599050"/>
          <a:ext cx="3133725" cy="1279525"/>
        </p:xfrm>
        <a:graphic>
          <a:graphicData uri="http://schemas.openxmlformats.org/presentationml/2006/ole">
            <mc:AlternateContent xmlns:mc="http://schemas.openxmlformats.org/markup-compatibility/2006">
              <mc:Choice xmlns:v="urn:schemas-microsoft-com:vml" Requires="v">
                <p:oleObj spid="_x0000_s1067" name="Equation" r:id="rId3" imgW="901700" imgH="368300" progId="Equation.3">
                  <p:embed/>
                </p:oleObj>
              </mc:Choice>
              <mc:Fallback>
                <p:oleObj name="Equation" r:id="rId3" imgW="901700" imgH="368300" progId="Equation.3">
                  <p:embed/>
                  <p:pic>
                    <p:nvPicPr>
                      <p:cNvPr id="0" name=""/>
                      <p:cNvPicPr/>
                      <p:nvPr/>
                    </p:nvPicPr>
                    <p:blipFill>
                      <a:blip r:embed="rId4"/>
                      <a:stretch>
                        <a:fillRect/>
                      </a:stretch>
                    </p:blipFill>
                    <p:spPr>
                      <a:xfrm>
                        <a:off x="1059777" y="1599050"/>
                        <a:ext cx="3133725" cy="1279525"/>
                      </a:xfrm>
                      <a:prstGeom prst="rect">
                        <a:avLst/>
                      </a:prstGeom>
                    </p:spPr>
                  </p:pic>
                </p:oleObj>
              </mc:Fallback>
            </mc:AlternateContent>
          </a:graphicData>
        </a:graphic>
      </p:graphicFrame>
      <p:pic>
        <p:nvPicPr>
          <p:cNvPr id="5" name="Picture 4"/>
          <p:cNvPicPr>
            <a:picLocks noChangeAspect="1"/>
          </p:cNvPicPr>
          <p:nvPr/>
        </p:nvPicPr>
        <p:blipFill>
          <a:blip r:embed="rId5"/>
          <a:stretch>
            <a:fillRect/>
          </a:stretch>
        </p:blipFill>
        <p:spPr>
          <a:xfrm>
            <a:off x="1478480" y="2942482"/>
            <a:ext cx="6896100" cy="1968500"/>
          </a:xfrm>
          <a:prstGeom prst="rect">
            <a:avLst/>
          </a:prstGeom>
        </p:spPr>
      </p:pic>
      <p:sp>
        <p:nvSpPr>
          <p:cNvPr id="6" name="TextBox 5"/>
          <p:cNvSpPr txBox="1"/>
          <p:nvPr/>
        </p:nvSpPr>
        <p:spPr>
          <a:xfrm>
            <a:off x="242244" y="3359677"/>
            <a:ext cx="1236236" cy="369332"/>
          </a:xfrm>
          <a:prstGeom prst="rect">
            <a:avLst/>
          </a:prstGeom>
          <a:noFill/>
        </p:spPr>
        <p:txBody>
          <a:bodyPr wrap="none" rtlCol="0">
            <a:spAutoFit/>
          </a:bodyPr>
          <a:lstStyle/>
          <a:p>
            <a:r>
              <a:rPr lang="en-US" dirty="0" err="1"/>
              <a:t>Isosurfaces</a:t>
            </a:r>
            <a:r>
              <a:rPr lang="en-US" dirty="0"/>
              <a:t> </a:t>
            </a:r>
          </a:p>
        </p:txBody>
      </p:sp>
      <p:sp>
        <p:nvSpPr>
          <p:cNvPr id="7" name="TextBox 6"/>
          <p:cNvSpPr txBox="1"/>
          <p:nvPr/>
        </p:nvSpPr>
        <p:spPr>
          <a:xfrm>
            <a:off x="457200" y="6044203"/>
            <a:ext cx="3521029" cy="369332"/>
          </a:xfrm>
          <a:prstGeom prst="rect">
            <a:avLst/>
          </a:prstGeom>
          <a:noFill/>
        </p:spPr>
        <p:txBody>
          <a:bodyPr wrap="none" rtlCol="0">
            <a:spAutoFit/>
          </a:bodyPr>
          <a:lstStyle/>
          <a:p>
            <a:r>
              <a:rPr lang="en-US" dirty="0"/>
              <a:t>As p</a:t>
            </a:r>
            <a:r>
              <a:rPr lang="en-US" dirty="0">
                <a:sym typeface="Wingdings"/>
              </a:rPr>
              <a:t>0 you get a counting penalty </a:t>
            </a:r>
            <a:endParaRPr lang="en-US" dirty="0"/>
          </a:p>
        </p:txBody>
      </p:sp>
    </p:spTree>
    <p:extLst>
      <p:ext uri="{BB962C8B-B14F-4D97-AF65-F5344CB8AC3E}">
        <p14:creationId xmlns:p14="http://schemas.microsoft.com/office/powerpoint/2010/main" val="18973358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64871"/>
                <a:ext cx="8935656" cy="5112092"/>
              </a:xfrm>
            </p:spPr>
            <p:txBody>
              <a:bodyPr/>
              <a:lstStyle/>
              <a:p>
                <a:r>
                  <a:rPr lang="en-US" dirty="0"/>
                  <a:t>L1 and L2 regularization directly modify the cost function</a:t>
                </a:r>
              </a:p>
              <a:p>
                <a:r>
                  <a:rPr lang="en-US" dirty="0"/>
                  <a:t>With dropout, we modify the network instead</a:t>
                </a:r>
              </a:p>
              <a:p>
                <a:r>
                  <a:rPr lang="en-US" dirty="0"/>
                  <a:t>Standard network training on input </a:t>
                </a:r>
                <a14:m>
                  <m:oMath xmlns:m="http://schemas.openxmlformats.org/officeDocument/2006/math">
                    <m:r>
                      <a:rPr lang="en-US" b="0" i="1" smtClean="0">
                        <a:latin typeface="Cambria Math" panose="02040503050406030204" pitchFamily="18" charset="0"/>
                      </a:rPr>
                      <m:t>𝑥</m:t>
                    </m:r>
                  </m:oMath>
                </a14:m>
                <a:r>
                  <a:rPr lang="en-US" dirty="0"/>
                  <a:t> and desired output </a:t>
                </a:r>
                <a14:m>
                  <m:oMath xmlns:m="http://schemas.openxmlformats.org/officeDocument/2006/math">
                    <m:r>
                      <a:rPr lang="en-US" b="0" i="1" smtClean="0">
                        <a:latin typeface="Cambria Math" panose="02040503050406030204" pitchFamily="18" charset="0"/>
                      </a:rPr>
                      <m:t>𝑦</m:t>
                    </m:r>
                  </m:oMath>
                </a14:m>
                <a:endParaRPr lang="en-US" dirty="0"/>
              </a:p>
              <a:p>
                <a:pPr lvl="1"/>
                <a:r>
                  <a:rPr lang="en-US" dirty="0"/>
                  <a:t>Forward propagate </a:t>
                </a:r>
                <a14:m>
                  <m:oMath xmlns:m="http://schemas.openxmlformats.org/officeDocument/2006/math">
                    <m:r>
                      <a:rPr lang="en-US" b="0" i="1" smtClean="0">
                        <a:latin typeface="Cambria Math" panose="02040503050406030204" pitchFamily="18" charset="0"/>
                      </a:rPr>
                      <m:t>𝑥</m:t>
                    </m:r>
                  </m:oMath>
                </a14:m>
                <a:r>
                  <a:rPr lang="en-US" dirty="0"/>
                  <a:t> and then </a:t>
                </a:r>
                <a:r>
                  <a:rPr lang="en-US" dirty="0" err="1"/>
                  <a:t>backpropagate</a:t>
                </a:r>
                <a:r>
                  <a:rPr lang="en-US" dirty="0"/>
                  <a:t> to get gradient</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64871"/>
                <a:ext cx="8935656" cy="5112092"/>
              </a:xfrm>
              <a:blipFill rotWithShape="0">
                <a:blip r:embed="rId2"/>
                <a:stretch>
                  <a:fillRect l="-1228" t="-2029"/>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Dropout</a:t>
            </a:r>
          </a:p>
        </p:txBody>
      </p:sp>
      <p:pic>
        <p:nvPicPr>
          <p:cNvPr id="8194" name="Picture 2" descr="http://neuralnetworksanddeeplearning.com/images/tikz3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2647" y="3356742"/>
            <a:ext cx="2952750" cy="3086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2467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neuralnetworksanddeeplearning.com/images/tikz3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2647" y="3356741"/>
            <a:ext cx="2952750" cy="3086101"/>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With dropout, start by randomly and temporarily deleting half the hidden neurons</a:t>
                </a:r>
              </a:p>
              <a:p>
                <a:pPr lvl="1"/>
                <a:r>
                  <a:rPr lang="en-US" dirty="0"/>
                  <a:t>Forward propagate </a:t>
                </a:r>
                <a14:m>
                  <m:oMath xmlns:m="http://schemas.openxmlformats.org/officeDocument/2006/math">
                    <m:r>
                      <a:rPr lang="en-US" b="0" i="1" smtClean="0">
                        <a:latin typeface="Cambria Math" panose="02040503050406030204" pitchFamily="18" charset="0"/>
                      </a:rPr>
                      <m:t>𝑥</m:t>
                    </m:r>
                  </m:oMath>
                </a14:m>
                <a:r>
                  <a:rPr lang="en-US" dirty="0"/>
                  <a:t> and </a:t>
                </a:r>
                <a:r>
                  <a:rPr lang="en-US" dirty="0" err="1"/>
                  <a:t>backpropagate</a:t>
                </a:r>
                <a:r>
                  <a:rPr lang="en-US" dirty="0"/>
                  <a:t> to get gradient</a:t>
                </a:r>
              </a:p>
              <a:p>
                <a:pPr lvl="1"/>
                <a:r>
                  <a:rPr lang="en-US" dirty="0"/>
                  <a:t>Update weights and biases over a mini-batch</a:t>
                </a:r>
              </a:p>
              <a:p>
                <a:r>
                  <a:rPr lang="en-US" dirty="0"/>
                  <a:t>Repeat by restoring the dropout neurons and removing a different subset</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3"/>
                <a:stretch>
                  <a:fillRect l="-1244" t="-2029" r="-1313"/>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Dropout</a:t>
            </a:r>
          </a:p>
        </p:txBody>
      </p:sp>
    </p:spTree>
    <p:extLst>
      <p:ext uri="{BB962C8B-B14F-4D97-AF65-F5344CB8AC3E}">
        <p14:creationId xmlns:p14="http://schemas.microsoft.com/office/powerpoint/2010/main" val="1263837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1064870"/>
            <a:ext cx="8821356" cy="5655969"/>
          </a:xfrm>
        </p:spPr>
        <p:txBody>
          <a:bodyPr/>
          <a:lstStyle/>
          <a:p>
            <a:r>
              <a:rPr lang="en-US" dirty="0"/>
              <a:t>Repeating this process over and over gives a set of learned weights and biases</a:t>
            </a:r>
          </a:p>
          <a:p>
            <a:r>
              <a:rPr lang="en-US" dirty="0"/>
              <a:t>How does this help with regularization?</a:t>
            </a:r>
          </a:p>
          <a:p>
            <a:r>
              <a:rPr lang="en-US" dirty="0"/>
              <a:t>Imagine we train several different neural networks using the same training data under different initializations</a:t>
            </a:r>
          </a:p>
          <a:p>
            <a:pPr lvl="1"/>
            <a:r>
              <a:rPr lang="en-US" dirty="0"/>
              <a:t>Different networks will </a:t>
            </a:r>
            <a:r>
              <a:rPr lang="en-US" dirty="0" err="1"/>
              <a:t>overfit</a:t>
            </a:r>
            <a:r>
              <a:rPr lang="en-US" dirty="0"/>
              <a:t> in different ways </a:t>
            </a:r>
          </a:p>
          <a:p>
            <a:pPr lvl="1"/>
            <a:r>
              <a:rPr lang="en-US" dirty="0"/>
              <a:t>We can average the results or do a majority vote</a:t>
            </a:r>
          </a:p>
          <a:p>
            <a:pPr lvl="1"/>
            <a:r>
              <a:rPr lang="en-US" dirty="0"/>
              <a:t>E.g., if 3/5 networks say a digit is a “3”, the other two networks are probably mistaken</a:t>
            </a:r>
          </a:p>
          <a:p>
            <a:r>
              <a:rPr lang="en-US" dirty="0"/>
              <a:t>Averaging over multiple networks can be a powerful (and expensive) way to reduce </a:t>
            </a:r>
            <a:r>
              <a:rPr lang="en-US" dirty="0" err="1"/>
              <a:t>overfitting</a:t>
            </a:r>
            <a:endParaRPr lang="en-US" dirty="0"/>
          </a:p>
          <a:p>
            <a:r>
              <a:rPr lang="en-US" dirty="0"/>
              <a:t>Dropout is a lot like training different neural networks</a:t>
            </a:r>
          </a:p>
          <a:p>
            <a:pPr lvl="1"/>
            <a:r>
              <a:rPr lang="en-US" dirty="0"/>
              <a:t>Net effect of dropout generally reduces </a:t>
            </a:r>
            <a:r>
              <a:rPr lang="en-US" dirty="0" err="1"/>
              <a:t>overfitting</a:t>
            </a:r>
            <a:endParaRPr lang="en-US" dirty="0"/>
          </a:p>
        </p:txBody>
      </p:sp>
      <p:sp>
        <p:nvSpPr>
          <p:cNvPr id="3" name="Title 2"/>
          <p:cNvSpPr>
            <a:spLocks noGrp="1"/>
          </p:cNvSpPr>
          <p:nvPr>
            <p:ph type="title"/>
          </p:nvPr>
        </p:nvSpPr>
        <p:spPr/>
        <p:txBody>
          <a:bodyPr/>
          <a:lstStyle/>
          <a:p>
            <a:r>
              <a:rPr lang="en-US" dirty="0"/>
              <a:t>Dropout</a:t>
            </a:r>
          </a:p>
        </p:txBody>
      </p:sp>
    </p:spTree>
    <p:extLst>
      <p:ext uri="{BB962C8B-B14F-4D97-AF65-F5344CB8AC3E}">
        <p14:creationId xmlns:p14="http://schemas.microsoft.com/office/powerpoint/2010/main" val="3167293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2" end="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3" end="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4" end="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5" end="5"/>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
                                            <p:txEl>
                                              <p:pRg st="6" end="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
                                            <p:txEl>
                                              <p:pRg st="7" end="7"/>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1064870"/>
            <a:ext cx="8821356" cy="5381649"/>
          </a:xfrm>
        </p:spPr>
        <p:txBody>
          <a:bodyPr/>
          <a:lstStyle/>
          <a:p>
            <a:r>
              <a:rPr lang="en-US" dirty="0"/>
              <a:t>Another explanation: “This technique reduces complex co-adaptations of neurons, since a neuron cannot rely on the presence of particular other neurons. It is, therefore, forced to learn more robust features that are useful in conjunction with many different random subsets of the other neurons.” (</a:t>
            </a:r>
            <a:r>
              <a:rPr lang="en-US" dirty="0" err="1"/>
              <a:t>Krizhevsky</a:t>
            </a:r>
            <a:r>
              <a:rPr lang="en-US" dirty="0"/>
              <a:t> et al., 2012)</a:t>
            </a:r>
          </a:p>
          <a:p>
            <a:r>
              <a:rPr lang="en-US" dirty="0"/>
              <a:t>I.e., dropout is forcing the prediction model to be robust to the loss of an individual node</a:t>
            </a:r>
          </a:p>
          <a:p>
            <a:pPr lvl="1"/>
            <a:r>
              <a:rPr lang="en-US" dirty="0"/>
              <a:t>Somewhat similar to L1 and L2 regularization which reduce weights (making the network more robust to losing an individual connection)</a:t>
            </a:r>
          </a:p>
          <a:p>
            <a:r>
              <a:rPr lang="en-US" dirty="0"/>
              <a:t>Dropout also works empirically, especially when training large, deep networks</a:t>
            </a:r>
          </a:p>
        </p:txBody>
      </p:sp>
      <p:sp>
        <p:nvSpPr>
          <p:cNvPr id="3" name="Title 2"/>
          <p:cNvSpPr>
            <a:spLocks noGrp="1"/>
          </p:cNvSpPr>
          <p:nvPr>
            <p:ph type="title"/>
          </p:nvPr>
        </p:nvSpPr>
        <p:spPr/>
        <p:txBody>
          <a:bodyPr/>
          <a:lstStyle/>
          <a:p>
            <a:r>
              <a:rPr lang="en-US" dirty="0"/>
              <a:t>Dropout</a:t>
            </a:r>
          </a:p>
        </p:txBody>
      </p:sp>
    </p:spTree>
    <p:extLst>
      <p:ext uri="{BB962C8B-B14F-4D97-AF65-F5344CB8AC3E}">
        <p14:creationId xmlns:p14="http://schemas.microsoft.com/office/powerpoint/2010/main" val="488363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neuralnetworksanddeeplearning.com/images/overfitting1.png"/>
          <p:cNvPicPr>
            <a:picLocks noChangeAspect="1" noChangeArrowheads="1"/>
          </p:cNvPicPr>
          <p:nvPr/>
        </p:nvPicPr>
        <p:blipFill rotWithShape="1">
          <a:blip r:embed="rId3">
            <a:extLst>
              <a:ext uri="{28A0092B-C50C-407E-A947-70E740481C1C}">
                <a14:useLocalDpi xmlns:a14="http://schemas.microsoft.com/office/drawing/2010/main" val="0"/>
              </a:ext>
            </a:extLst>
          </a:blip>
          <a:srcRect t="5911"/>
          <a:stretch/>
        </p:blipFill>
        <p:spPr bwMode="auto">
          <a:xfrm>
            <a:off x="4872392" y="838983"/>
            <a:ext cx="4142516" cy="2941161"/>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01811"/>
                <a:ext cx="4664048" cy="5672260"/>
              </a:xfrm>
            </p:spPr>
            <p:txBody>
              <a:bodyPr>
                <a:normAutofit lnSpcReduction="10000"/>
              </a:bodyPr>
              <a:lstStyle/>
              <a:p>
                <a:r>
                  <a:rPr lang="en-US" dirty="0"/>
                  <a:t>30 hidden neurons</a:t>
                </a:r>
              </a:p>
              <a:p>
                <a:r>
                  <a:rPr lang="en-US" dirty="0"/>
                  <a:t>Train with first 1,000 training images</a:t>
                </a:r>
              </a:p>
              <a:p>
                <a:pPr lvl="1"/>
                <a:r>
                  <a:rPr lang="en-US" dirty="0"/>
                  <a:t>Cross-entropy cost</a:t>
                </a:r>
              </a:p>
              <a:p>
                <a:pPr lvl="1"/>
                <a:r>
                  <a:rPr lang="en-US" dirty="0"/>
                  <a:t>Learning rate </a:t>
                </a:r>
                <a14:m>
                  <m:oMath xmlns:m="http://schemas.openxmlformats.org/officeDocument/2006/math">
                    <m:r>
                      <a:rPr lang="en-US" b="0" i="1" smtClean="0">
                        <a:latin typeface="Cambria Math" panose="02040503050406030204" pitchFamily="18" charset="0"/>
                      </a:rPr>
                      <m:t>𝜂</m:t>
                    </m:r>
                    <m:r>
                      <a:rPr lang="en-US" b="0" i="1" smtClean="0">
                        <a:latin typeface="Cambria Math" panose="02040503050406030204" pitchFamily="18" charset="0"/>
                      </a:rPr>
                      <m:t>=0.5</m:t>
                    </m:r>
                  </m:oMath>
                </a14:m>
                <a:endParaRPr lang="en-US" dirty="0"/>
              </a:p>
              <a:p>
                <a:pPr lvl="1"/>
                <a:r>
                  <a:rPr lang="en-US" dirty="0"/>
                  <a:t>Mini-batch size </a:t>
                </a:r>
                <a14:m>
                  <m:oMath xmlns:m="http://schemas.openxmlformats.org/officeDocument/2006/math">
                    <m:r>
                      <a:rPr lang="en-US" b="0" i="1" smtClean="0">
                        <a:latin typeface="Cambria Math" panose="02040503050406030204" pitchFamily="18" charset="0"/>
                      </a:rPr>
                      <m:t>10</m:t>
                    </m:r>
                  </m:oMath>
                </a14:m>
                <a:endParaRPr lang="en-US" dirty="0"/>
              </a:p>
              <a:p>
                <a:pPr lvl="1"/>
                <a:r>
                  <a:rPr lang="en-US" dirty="0"/>
                  <a:t>400 epochs</a:t>
                </a:r>
              </a:p>
              <a:p>
                <a:r>
                  <a:rPr lang="en-US" dirty="0"/>
                  <a:t>Training cost decreases with each epoch</a:t>
                </a:r>
              </a:p>
              <a:p>
                <a:r>
                  <a:rPr lang="en-US" dirty="0"/>
                  <a:t>But accuracy </a:t>
                </a:r>
                <a:r>
                  <a:rPr lang="en-US" dirty="0" err="1"/>
                  <a:t>flatlines</a:t>
                </a:r>
                <a:r>
                  <a:rPr lang="en-US" dirty="0"/>
                  <a:t> </a:t>
                </a:r>
                <a14:m>
                  <m:oMath xmlns:m="http://schemas.openxmlformats.org/officeDocument/2006/math">
                    <m:r>
                      <a:rPr lang="en-US" b="0" i="1" smtClean="0">
                        <a:latin typeface="Cambria Math" panose="02040503050406030204" pitchFamily="18" charset="0"/>
                      </a:rPr>
                      <m:t>≈</m:t>
                    </m:r>
                  </m:oMath>
                </a14:m>
                <a:r>
                  <a:rPr lang="en-US" dirty="0"/>
                  <a:t> epoch 280</a:t>
                </a:r>
              </a:p>
              <a:p>
                <a:pPr lvl="1"/>
                <a:r>
                  <a:rPr lang="en-US" dirty="0"/>
                  <a:t>The learned network is not generalizing well</a:t>
                </a:r>
              </a:p>
              <a:p>
                <a:pPr lvl="1"/>
                <a:r>
                  <a:rPr lang="en-US" dirty="0"/>
                  <a:t>The network is </a:t>
                </a:r>
                <a:r>
                  <a:rPr lang="en-US" b="1" i="1" dirty="0" err="1"/>
                  <a:t>overfitting</a:t>
                </a:r>
                <a:r>
                  <a:rPr lang="en-US" b="1" i="1" dirty="0"/>
                  <a:t> </a:t>
                </a:r>
                <a:r>
                  <a:rPr lang="en-US" dirty="0"/>
                  <a:t>or </a:t>
                </a:r>
                <a:r>
                  <a:rPr lang="en-US" b="1" i="1" dirty="0"/>
                  <a:t>overtraining</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01811"/>
                <a:ext cx="4664048" cy="5672260"/>
              </a:xfrm>
              <a:blipFill rotWithShape="0">
                <a:blip r:embed="rId4"/>
                <a:stretch>
                  <a:fillRect l="-2353" t="-2363" r="-2484" b="-967"/>
                </a:stretch>
              </a:blipFill>
            </p:spPr>
            <p:txBody>
              <a:bodyPr/>
              <a:lstStyle/>
              <a:p>
                <a:r>
                  <a:rPr lang="en-US">
                    <a:noFill/>
                  </a:rPr>
                  <a:t> </a:t>
                </a:r>
              </a:p>
            </p:txBody>
          </p:sp>
        </mc:Fallback>
      </mc:AlternateContent>
      <p:sp>
        <p:nvSpPr>
          <p:cNvPr id="3" name="Title 2"/>
          <p:cNvSpPr>
            <a:spLocks noGrp="1"/>
          </p:cNvSpPr>
          <p:nvPr>
            <p:ph type="title"/>
          </p:nvPr>
        </p:nvSpPr>
        <p:spPr/>
        <p:txBody>
          <a:bodyPr>
            <a:normAutofit/>
          </a:bodyPr>
          <a:lstStyle/>
          <a:p>
            <a:r>
              <a:rPr lang="en-US" dirty="0"/>
              <a:t>MNIST recognition revisited</a:t>
            </a:r>
          </a:p>
        </p:txBody>
      </p:sp>
      <p:pic>
        <p:nvPicPr>
          <p:cNvPr id="1028" name="Picture 4" descr="http://neuralnetworksanddeeplearning.com/images/overfitting2.png"/>
          <p:cNvPicPr>
            <a:picLocks noChangeAspect="1" noChangeArrowheads="1"/>
          </p:cNvPicPr>
          <p:nvPr/>
        </p:nvPicPr>
        <p:blipFill rotWithShape="1">
          <a:blip r:embed="rId5">
            <a:extLst>
              <a:ext uri="{28A0092B-C50C-407E-A947-70E740481C1C}">
                <a14:useLocalDpi xmlns:a14="http://schemas.microsoft.com/office/drawing/2010/main" val="0"/>
              </a:ext>
            </a:extLst>
          </a:blip>
          <a:srcRect t="5404" b="3102"/>
          <a:stretch/>
        </p:blipFill>
        <p:spPr bwMode="auto">
          <a:xfrm>
            <a:off x="4877852" y="3789575"/>
            <a:ext cx="4137056" cy="2856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7901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2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7E7B8E4-3457-DE42-8880-9BC40143DF61}"/>
              </a:ext>
            </a:extLst>
          </p:cNvPr>
          <p:cNvPicPr>
            <a:picLocks noChangeAspect="1"/>
          </p:cNvPicPr>
          <p:nvPr/>
        </p:nvPicPr>
        <p:blipFill>
          <a:blip r:embed="rId2"/>
          <a:stretch>
            <a:fillRect/>
          </a:stretch>
        </p:blipFill>
        <p:spPr>
          <a:xfrm>
            <a:off x="0" y="17231"/>
            <a:ext cx="9144000" cy="6823538"/>
          </a:xfrm>
          <a:prstGeom prst="rect">
            <a:avLst/>
          </a:prstGeom>
        </p:spPr>
      </p:pic>
    </p:spTree>
    <p:extLst>
      <p:ext uri="{BB962C8B-B14F-4D97-AF65-F5344CB8AC3E}">
        <p14:creationId xmlns:p14="http://schemas.microsoft.com/office/powerpoint/2010/main" val="34615269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Generate a binary random vector </a:t>
                </a:r>
                <a14:m>
                  <m:oMath xmlns:m="http://schemas.openxmlformats.org/officeDocument/2006/math">
                    <m:r>
                      <a:rPr lang="en-US" b="0" i="1" smtClean="0">
                        <a:latin typeface="Cambria Math" panose="02040503050406030204" pitchFamily="18" charset="0"/>
                      </a:rPr>
                      <m:t>𝜇</m:t>
                    </m:r>
                  </m:oMath>
                </a14:m>
                <a:endParaRPr lang="en-US" dirty="0"/>
              </a:p>
              <a:p>
                <a:pPr lvl="1"/>
                <a:r>
                  <a:rPr lang="en-US" dirty="0"/>
                  <a:t>Probability of each entry being 1 is a </a:t>
                </a:r>
                <a:r>
                  <a:rPr lang="en-US" dirty="0" err="1"/>
                  <a:t>hyperparameter</a:t>
                </a:r>
                <a:endParaRPr lang="en-US" dirty="0"/>
              </a:p>
              <a:p>
                <a:r>
                  <a:rPr lang="en-US" dirty="0"/>
                  <a:t>Multiply the output of each node with the corresponding entry in </a:t>
                </a:r>
                <a14:m>
                  <m:oMath xmlns:m="http://schemas.openxmlformats.org/officeDocument/2006/math">
                    <m:r>
                      <a:rPr lang="en-US" b="0" i="1" smtClean="0">
                        <a:latin typeface="Cambria Math" panose="02040503050406030204" pitchFamily="18" charset="0"/>
                      </a:rPr>
                      <m:t>𝜇</m:t>
                    </m:r>
                  </m:oMath>
                </a14:m>
                <a:r>
                  <a:rPr lang="en-US" dirty="0"/>
                  <a:t> </a:t>
                </a:r>
              </a:p>
              <a:p>
                <a:r>
                  <a:rPr lang="en-US" dirty="0"/>
                  <a:t>Multiply final weights by 1/2</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t="-2029" r="-484"/>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Implementing dropout</a:t>
            </a:r>
          </a:p>
        </p:txBody>
      </p:sp>
      <p:pic>
        <p:nvPicPr>
          <p:cNvPr id="6" name="Picture 5"/>
          <p:cNvPicPr>
            <a:picLocks noChangeAspect="1"/>
          </p:cNvPicPr>
          <p:nvPr/>
        </p:nvPicPr>
        <p:blipFill rotWithShape="1">
          <a:blip r:embed="rId3"/>
          <a:srcRect l="37909" t="43495" r="38049" b="18248"/>
          <a:stretch/>
        </p:blipFill>
        <p:spPr>
          <a:xfrm>
            <a:off x="962402" y="3590858"/>
            <a:ext cx="1590621" cy="2297563"/>
          </a:xfrm>
          <a:prstGeom prst="rect">
            <a:avLst/>
          </a:prstGeom>
        </p:spPr>
      </p:pic>
      <p:pic>
        <p:nvPicPr>
          <p:cNvPr id="7" name="Picture 6"/>
          <p:cNvPicPr>
            <a:picLocks noChangeAspect="1"/>
          </p:cNvPicPr>
          <p:nvPr/>
        </p:nvPicPr>
        <p:blipFill rotWithShape="1">
          <a:blip r:embed="rId4"/>
          <a:srcRect l="28348" t="16389" r="23989" b="18248"/>
          <a:stretch/>
        </p:blipFill>
        <p:spPr>
          <a:xfrm>
            <a:off x="5183839" y="2689860"/>
            <a:ext cx="2974942" cy="3703320"/>
          </a:xfrm>
          <a:prstGeom prst="rect">
            <a:avLst/>
          </a:prstGeom>
        </p:spPr>
      </p:pic>
      <p:sp>
        <p:nvSpPr>
          <p:cNvPr id="8" name="Right Arrow 7"/>
          <p:cNvSpPr/>
          <p:nvPr/>
        </p:nvSpPr>
        <p:spPr>
          <a:xfrm>
            <a:off x="3307080" y="4343400"/>
            <a:ext cx="1005840" cy="3962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6069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8344" y="927711"/>
            <a:ext cx="8821356" cy="5112092"/>
          </a:xfrm>
        </p:spPr>
        <p:txBody>
          <a:bodyPr>
            <a:normAutofit/>
          </a:bodyPr>
          <a:lstStyle/>
          <a:p>
            <a:r>
              <a:rPr lang="en-US" sz="2400" dirty="0"/>
              <a:t>Equivalent to randomly selecting one of the following sub-networks</a:t>
            </a:r>
          </a:p>
        </p:txBody>
      </p:sp>
      <p:sp>
        <p:nvSpPr>
          <p:cNvPr id="3" name="Title 2"/>
          <p:cNvSpPr>
            <a:spLocks noGrp="1"/>
          </p:cNvSpPr>
          <p:nvPr>
            <p:ph type="title"/>
          </p:nvPr>
        </p:nvSpPr>
        <p:spPr/>
        <p:txBody>
          <a:bodyPr/>
          <a:lstStyle/>
          <a:p>
            <a:r>
              <a:rPr lang="en-US" dirty="0"/>
              <a:t>Implementing dropout</a:t>
            </a:r>
          </a:p>
        </p:txBody>
      </p:sp>
      <p:pic>
        <p:nvPicPr>
          <p:cNvPr id="4" name="Picture 3"/>
          <p:cNvPicPr>
            <a:picLocks noChangeAspect="1"/>
          </p:cNvPicPr>
          <p:nvPr/>
        </p:nvPicPr>
        <p:blipFill rotWithShape="1">
          <a:blip r:embed="rId2"/>
          <a:srcRect l="16960" t="15770" r="10633" b="7251"/>
          <a:stretch/>
        </p:blipFill>
        <p:spPr>
          <a:xfrm>
            <a:off x="1821594" y="1295400"/>
            <a:ext cx="5574559" cy="5379720"/>
          </a:xfrm>
          <a:prstGeom prst="rect">
            <a:avLst/>
          </a:prstGeom>
        </p:spPr>
      </p:pic>
    </p:spTree>
    <p:extLst>
      <p:ext uri="{BB962C8B-B14F-4D97-AF65-F5344CB8AC3E}">
        <p14:creationId xmlns:p14="http://schemas.microsoft.com/office/powerpoint/2010/main" val="129354574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Dropout can be applied to nearly all models</a:t>
            </a:r>
          </a:p>
          <a:p>
            <a:pPr lvl="1"/>
            <a:r>
              <a:rPr lang="en-US" dirty="0" err="1"/>
              <a:t>Feedforward</a:t>
            </a:r>
            <a:r>
              <a:rPr lang="en-US" dirty="0"/>
              <a:t> networks, probabilistic models, RNNs, etc.</a:t>
            </a:r>
          </a:p>
          <a:p>
            <a:pPr lvl="1"/>
            <a:r>
              <a:rPr lang="en-US" dirty="0"/>
              <a:t>Other regularization techniques may not be applicable in these cases</a:t>
            </a:r>
          </a:p>
          <a:p>
            <a:r>
              <a:rPr lang="en-US" dirty="0"/>
              <a:t>For very large datasets, dropout (and regularization in general) doesn’t help much</a:t>
            </a:r>
          </a:p>
          <a:p>
            <a:r>
              <a:rPr lang="en-US" dirty="0"/>
              <a:t>Dropout is less effective when using very small sample sizes</a:t>
            </a:r>
          </a:p>
          <a:p>
            <a:r>
              <a:rPr lang="en-US" dirty="0"/>
              <a:t>See section 7.12 in the </a:t>
            </a:r>
            <a:r>
              <a:rPr lang="en-US" dirty="0" err="1"/>
              <a:t>Goodfellow</a:t>
            </a:r>
            <a:r>
              <a:rPr lang="en-US" dirty="0"/>
              <a:t> et al. book for more information</a:t>
            </a:r>
          </a:p>
        </p:txBody>
      </p:sp>
      <p:sp>
        <p:nvSpPr>
          <p:cNvPr id="3" name="Title 2"/>
          <p:cNvSpPr>
            <a:spLocks noGrp="1"/>
          </p:cNvSpPr>
          <p:nvPr>
            <p:ph type="title"/>
          </p:nvPr>
        </p:nvSpPr>
        <p:spPr/>
        <p:txBody>
          <a:bodyPr/>
          <a:lstStyle/>
          <a:p>
            <a:r>
              <a:rPr lang="en-US" dirty="0"/>
              <a:t>When should dropout be used?</a:t>
            </a:r>
          </a:p>
        </p:txBody>
      </p:sp>
    </p:spTree>
    <p:extLst>
      <p:ext uri="{BB962C8B-B14F-4D97-AF65-F5344CB8AC3E}">
        <p14:creationId xmlns:p14="http://schemas.microsoft.com/office/powerpoint/2010/main" val="2006381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98507B-640F-B447-83E5-FF9B398897BE}"/>
              </a:ext>
            </a:extLst>
          </p:cNvPr>
          <p:cNvSpPr>
            <a:spLocks noGrp="1"/>
          </p:cNvSpPr>
          <p:nvPr>
            <p:ph idx="1"/>
          </p:nvPr>
        </p:nvSpPr>
        <p:spPr/>
        <p:txBody>
          <a:bodyPr/>
          <a:lstStyle/>
          <a:p>
            <a:r>
              <a:rPr lang="en-US" dirty="0"/>
              <a:t>The same way that many datapoints can move parameters towards more generally good settings, many tasks can allow for generally good representations </a:t>
            </a:r>
          </a:p>
          <a:p>
            <a:endParaRPr lang="en-US" dirty="0"/>
          </a:p>
          <a:p>
            <a:r>
              <a:rPr lang="en-US" dirty="0"/>
              <a:t>Earlier works used unsupervised pretraining before supervised training </a:t>
            </a:r>
          </a:p>
        </p:txBody>
      </p:sp>
      <p:sp>
        <p:nvSpPr>
          <p:cNvPr id="3" name="Title 2">
            <a:extLst>
              <a:ext uri="{FF2B5EF4-FFF2-40B4-BE49-F238E27FC236}">
                <a16:creationId xmlns:a16="http://schemas.microsoft.com/office/drawing/2014/main" id="{22BDFA74-1DAA-1D46-9F6F-6C811E03D191}"/>
              </a:ext>
            </a:extLst>
          </p:cNvPr>
          <p:cNvSpPr>
            <a:spLocks noGrp="1"/>
          </p:cNvSpPr>
          <p:nvPr>
            <p:ph type="title"/>
          </p:nvPr>
        </p:nvSpPr>
        <p:spPr/>
        <p:txBody>
          <a:bodyPr/>
          <a:lstStyle/>
          <a:p>
            <a:r>
              <a:rPr lang="en-US" dirty="0"/>
              <a:t>Multitask training </a:t>
            </a:r>
          </a:p>
        </p:txBody>
      </p:sp>
    </p:spTree>
    <p:extLst>
      <p:ext uri="{BB962C8B-B14F-4D97-AF65-F5344CB8AC3E}">
        <p14:creationId xmlns:p14="http://schemas.microsoft.com/office/powerpoint/2010/main" val="257487771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err="1"/>
              <a:t>Overfitting</a:t>
            </a:r>
            <a:r>
              <a:rPr lang="en-US" dirty="0"/>
              <a:t> is a major problem in neural networks, especially large networks</a:t>
            </a:r>
          </a:p>
          <a:p>
            <a:r>
              <a:rPr lang="en-US" dirty="0"/>
              <a:t>Regularization is a powerful technique for reducing </a:t>
            </a:r>
            <a:r>
              <a:rPr lang="en-US" dirty="0" err="1"/>
              <a:t>overfitting</a:t>
            </a:r>
            <a:endParaRPr lang="en-US" dirty="0"/>
          </a:p>
          <a:p>
            <a:r>
              <a:rPr lang="en-US" dirty="0"/>
              <a:t>Regularization is an active area of research</a:t>
            </a:r>
          </a:p>
          <a:p>
            <a:r>
              <a:rPr lang="en-US" dirty="0"/>
              <a:t>Many modern architectures are based on some novel form of regularization</a:t>
            </a:r>
          </a:p>
          <a:p>
            <a:r>
              <a:rPr lang="en-US" dirty="0"/>
              <a:t>We will see regularization again</a:t>
            </a:r>
          </a:p>
        </p:txBody>
      </p:sp>
      <p:sp>
        <p:nvSpPr>
          <p:cNvPr id="3" name="Title 2"/>
          <p:cNvSpPr>
            <a:spLocks noGrp="1"/>
          </p:cNvSpPr>
          <p:nvPr>
            <p:ph type="title"/>
          </p:nvPr>
        </p:nvSpPr>
        <p:spPr/>
        <p:txBody>
          <a:bodyPr>
            <a:normAutofit/>
          </a:bodyPr>
          <a:lstStyle/>
          <a:p>
            <a:r>
              <a:rPr lang="en-US" dirty="0"/>
              <a:t>Summary</a:t>
            </a:r>
          </a:p>
        </p:txBody>
      </p:sp>
    </p:spTree>
    <p:extLst>
      <p:ext uri="{BB962C8B-B14F-4D97-AF65-F5344CB8AC3E}">
        <p14:creationId xmlns:p14="http://schemas.microsoft.com/office/powerpoint/2010/main" val="3807445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Nielsen book, chapter 3</a:t>
            </a:r>
          </a:p>
          <a:p>
            <a:r>
              <a:rPr lang="en-US" dirty="0"/>
              <a:t>Goodfellow et al., chapter 7</a:t>
            </a:r>
          </a:p>
          <a:p>
            <a:pPr marL="228600" lvl="1">
              <a:spcBef>
                <a:spcPts val="1000"/>
              </a:spcBef>
            </a:pPr>
            <a:r>
              <a:rPr lang="en-US" dirty="0"/>
              <a:t>A closer look at memorization in deep networks [Arpit et al 2017] </a:t>
            </a:r>
            <a:r>
              <a:rPr lang="en-US" dirty="0">
                <a:hlinkClick r:id="rId2"/>
              </a:rPr>
              <a:t>https://arxiv.org/pdf/1706.05394.pdf</a:t>
            </a:r>
            <a:endParaRPr lang="en-US" dirty="0"/>
          </a:p>
          <a:p>
            <a:pPr marL="228600" lvl="1">
              <a:spcBef>
                <a:spcPts val="1000"/>
              </a:spcBef>
            </a:pPr>
            <a:r>
              <a:rPr lang="en-US" dirty="0"/>
              <a:t>In search of the real inductive bias: on the role of implicit regularization in deep learning [</a:t>
            </a:r>
            <a:r>
              <a:rPr lang="en-US" dirty="0" err="1"/>
              <a:t>Neyshabur</a:t>
            </a:r>
            <a:r>
              <a:rPr lang="en-US" dirty="0"/>
              <a:t> et al, 2015] </a:t>
            </a:r>
            <a:r>
              <a:rPr lang="en-US" dirty="0">
                <a:hlinkClick r:id="rId3"/>
              </a:rPr>
              <a:t>https://arxiv.org/pdf/1412.6614.pdf</a:t>
            </a:r>
            <a:endParaRPr lang="en-US" dirty="0"/>
          </a:p>
          <a:p>
            <a:pPr marL="228600" lvl="1">
              <a:spcBef>
                <a:spcPts val="1000"/>
              </a:spcBef>
            </a:pPr>
            <a:endParaRPr lang="en-US" dirty="0"/>
          </a:p>
          <a:p>
            <a:pPr marL="228600" lvl="1">
              <a:spcBef>
                <a:spcPts val="1000"/>
              </a:spcBef>
            </a:pPr>
            <a:r>
              <a:rPr lang="en-US" dirty="0"/>
              <a:t>On the implicit Bias of Dropout https://</a:t>
            </a:r>
            <a:r>
              <a:rPr lang="en-US" dirty="0" err="1"/>
              <a:t>arxiv.org</a:t>
            </a:r>
            <a:r>
              <a:rPr lang="en-US"/>
              <a:t>/abs/1806.09777</a:t>
            </a:r>
            <a:endParaRPr lang="en-US" dirty="0"/>
          </a:p>
          <a:p>
            <a:endParaRPr lang="en-US" dirty="0"/>
          </a:p>
        </p:txBody>
      </p:sp>
      <p:sp>
        <p:nvSpPr>
          <p:cNvPr id="3" name="Title 2"/>
          <p:cNvSpPr>
            <a:spLocks noGrp="1"/>
          </p:cNvSpPr>
          <p:nvPr>
            <p:ph type="title"/>
          </p:nvPr>
        </p:nvSpPr>
        <p:spPr/>
        <p:txBody>
          <a:bodyPr/>
          <a:lstStyle/>
          <a:p>
            <a:r>
              <a:rPr lang="en-US" dirty="0"/>
              <a:t>Further reading</a:t>
            </a:r>
          </a:p>
        </p:txBody>
      </p:sp>
    </p:spTree>
    <p:extLst>
      <p:ext uri="{BB962C8B-B14F-4D97-AF65-F5344CB8AC3E}">
        <p14:creationId xmlns:p14="http://schemas.microsoft.com/office/powerpoint/2010/main" val="3801474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We were comparing the </a:t>
            </a:r>
            <a:r>
              <a:rPr lang="en-US" b="1" i="1" dirty="0"/>
              <a:t>cost </a:t>
            </a:r>
            <a:r>
              <a:rPr lang="en-US" dirty="0"/>
              <a:t>on the training data to the </a:t>
            </a:r>
            <a:r>
              <a:rPr lang="en-US" b="1" i="1" dirty="0"/>
              <a:t>classification accuracy</a:t>
            </a:r>
            <a:r>
              <a:rPr lang="en-US" dirty="0"/>
              <a:t> on the test data</a:t>
            </a:r>
          </a:p>
          <a:p>
            <a:pPr lvl="1"/>
            <a:r>
              <a:rPr lang="en-US" dirty="0"/>
              <a:t>Is this an apples to oranges comparison?</a:t>
            </a:r>
          </a:p>
          <a:p>
            <a:pPr lvl="1"/>
            <a:r>
              <a:rPr lang="en-US" dirty="0"/>
              <a:t>Should we compare the cost in both cases or the accuracy in both cases?</a:t>
            </a:r>
          </a:p>
        </p:txBody>
      </p:sp>
      <p:sp>
        <p:nvSpPr>
          <p:cNvPr id="3" name="Title 2"/>
          <p:cNvSpPr>
            <a:spLocks noGrp="1"/>
          </p:cNvSpPr>
          <p:nvPr>
            <p:ph type="title"/>
          </p:nvPr>
        </p:nvSpPr>
        <p:spPr/>
        <p:txBody>
          <a:bodyPr>
            <a:normAutofit/>
          </a:bodyPr>
          <a:lstStyle/>
          <a:p>
            <a:r>
              <a:rPr lang="en-US" dirty="0"/>
              <a:t>Cost vs classification accuracy</a:t>
            </a:r>
          </a:p>
        </p:txBody>
      </p:sp>
      <p:pic>
        <p:nvPicPr>
          <p:cNvPr id="2050" name="Picture 2" descr="http://neuralnetworksanddeeplearning.com/images/overfitting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9027" y="3068527"/>
            <a:ext cx="4220673" cy="318492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neuralnetworksanddeeplearning.com/images/overfitting1.png"/>
          <p:cNvPicPr>
            <a:picLocks noChangeAspect="1" noChangeArrowheads="1"/>
          </p:cNvPicPr>
          <p:nvPr/>
        </p:nvPicPr>
        <p:blipFill rotWithShape="1">
          <a:blip r:embed="rId4">
            <a:extLst>
              <a:ext uri="{28A0092B-C50C-407E-A947-70E740481C1C}">
                <a14:useLocalDpi xmlns:a14="http://schemas.microsoft.com/office/drawing/2010/main" val="0"/>
              </a:ext>
            </a:extLst>
          </a:blip>
          <a:srcRect t="5911"/>
          <a:stretch/>
        </p:blipFill>
        <p:spPr bwMode="auto">
          <a:xfrm>
            <a:off x="660712" y="3312292"/>
            <a:ext cx="4142516" cy="2941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6436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Comparing the accuracy also suggests </a:t>
            </a:r>
            <a:r>
              <a:rPr lang="en-US" dirty="0" err="1"/>
              <a:t>overfitting</a:t>
            </a:r>
            <a:endParaRPr lang="en-US" dirty="0"/>
          </a:p>
          <a:p>
            <a:pPr lvl="1"/>
            <a:r>
              <a:rPr lang="en-US" dirty="0"/>
              <a:t>The network is learning the peculiarities of the training set </a:t>
            </a:r>
          </a:p>
        </p:txBody>
      </p:sp>
      <p:sp>
        <p:nvSpPr>
          <p:cNvPr id="3" name="Title 2"/>
          <p:cNvSpPr>
            <a:spLocks noGrp="1"/>
          </p:cNvSpPr>
          <p:nvPr>
            <p:ph type="title"/>
          </p:nvPr>
        </p:nvSpPr>
        <p:spPr/>
        <p:txBody>
          <a:bodyPr/>
          <a:lstStyle/>
          <a:p>
            <a:r>
              <a:rPr lang="en-US" dirty="0"/>
              <a:t>Cost vs classification accuracy</a:t>
            </a:r>
          </a:p>
        </p:txBody>
      </p:sp>
      <p:pic>
        <p:nvPicPr>
          <p:cNvPr id="4" name="Picture 4" descr="http://neuralnetworksanddeeplearning.com/images/overfitting2.png"/>
          <p:cNvPicPr>
            <a:picLocks noChangeAspect="1" noChangeArrowheads="1"/>
          </p:cNvPicPr>
          <p:nvPr/>
        </p:nvPicPr>
        <p:blipFill rotWithShape="1">
          <a:blip r:embed="rId3">
            <a:extLst>
              <a:ext uri="{28A0092B-C50C-407E-A947-70E740481C1C}">
                <a14:useLocalDpi xmlns:a14="http://schemas.microsoft.com/office/drawing/2010/main" val="0"/>
              </a:ext>
            </a:extLst>
          </a:blip>
          <a:srcRect t="5404" b="3102"/>
          <a:stretch/>
        </p:blipFill>
        <p:spPr bwMode="auto">
          <a:xfrm>
            <a:off x="4892644" y="2601907"/>
            <a:ext cx="4137056" cy="2856322"/>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neuralnetworksanddeeplearning.com/images/overfitting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6841" y="2495396"/>
            <a:ext cx="4067504" cy="3069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9468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Epoch 15 or epoch 280?</a:t>
            </a:r>
          </a:p>
          <a:p>
            <a:endParaRPr lang="en-US" dirty="0"/>
          </a:p>
          <a:p>
            <a:endParaRPr lang="en-US" dirty="0"/>
          </a:p>
          <a:p>
            <a:endParaRPr lang="en-US" dirty="0"/>
          </a:p>
          <a:p>
            <a:endParaRPr lang="en-US" dirty="0"/>
          </a:p>
          <a:p>
            <a:endParaRPr lang="en-US" dirty="0"/>
          </a:p>
          <a:p>
            <a:endParaRPr lang="en-US" dirty="0"/>
          </a:p>
          <a:p>
            <a:endParaRPr lang="en-US" dirty="0"/>
          </a:p>
          <a:p>
            <a:r>
              <a:rPr lang="en-US" dirty="0"/>
              <a:t>The cost is a proxy for what we really care about: accuracy</a:t>
            </a:r>
          </a:p>
          <a:p>
            <a:r>
              <a:rPr lang="en-US" dirty="0"/>
              <a:t>So epoch 280 makes the most sense</a:t>
            </a:r>
          </a:p>
        </p:txBody>
      </p:sp>
      <p:sp>
        <p:nvSpPr>
          <p:cNvPr id="3" name="Title 2"/>
          <p:cNvSpPr>
            <a:spLocks noGrp="1"/>
          </p:cNvSpPr>
          <p:nvPr>
            <p:ph type="title"/>
          </p:nvPr>
        </p:nvSpPr>
        <p:spPr/>
        <p:txBody>
          <a:bodyPr/>
          <a:lstStyle/>
          <a:p>
            <a:r>
              <a:rPr lang="en-US" dirty="0"/>
              <a:t>When does </a:t>
            </a:r>
            <a:r>
              <a:rPr lang="en-US" dirty="0" err="1"/>
              <a:t>overfitting</a:t>
            </a:r>
            <a:r>
              <a:rPr lang="en-US" dirty="0"/>
              <a:t> occur?</a:t>
            </a:r>
          </a:p>
        </p:txBody>
      </p:sp>
      <p:pic>
        <p:nvPicPr>
          <p:cNvPr id="4" name="Picture 4" descr="http://neuralnetworksanddeeplearning.com/images/overfitting2.png"/>
          <p:cNvPicPr>
            <a:picLocks noChangeAspect="1" noChangeArrowheads="1"/>
          </p:cNvPicPr>
          <p:nvPr/>
        </p:nvPicPr>
        <p:blipFill rotWithShape="1">
          <a:blip r:embed="rId3">
            <a:extLst>
              <a:ext uri="{28A0092B-C50C-407E-A947-70E740481C1C}">
                <a14:useLocalDpi xmlns:a14="http://schemas.microsoft.com/office/drawing/2010/main" val="0"/>
              </a:ext>
            </a:extLst>
          </a:blip>
          <a:srcRect t="5404" b="3102"/>
          <a:stretch/>
        </p:blipFill>
        <p:spPr bwMode="auto">
          <a:xfrm>
            <a:off x="4892644" y="1876693"/>
            <a:ext cx="4137056" cy="285632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neuralnetworksanddeeplearning.com/images/overfitting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8349" y="1691371"/>
            <a:ext cx="4220673" cy="3184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706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322B8A-E9F0-6A40-88A7-87A919414C6F}"/>
              </a:ext>
            </a:extLst>
          </p:cNvPr>
          <p:cNvSpPr>
            <a:spLocks noGrp="1"/>
          </p:cNvSpPr>
          <p:nvPr>
            <p:ph idx="1"/>
          </p:nvPr>
        </p:nvSpPr>
        <p:spPr/>
        <p:txBody>
          <a:bodyPr/>
          <a:lstStyle/>
          <a:p>
            <a:r>
              <a:rPr lang="en-US" dirty="0"/>
              <a:t>Adding or taking off a few inputs should not change the weights much </a:t>
            </a:r>
          </a:p>
          <a:p>
            <a:r>
              <a:rPr lang="en-US" dirty="0"/>
              <a:t>Solution must be stable to small inputs and input perturbations </a:t>
            </a:r>
          </a:p>
          <a:p>
            <a:r>
              <a:rPr lang="en-US" dirty="0"/>
              <a:t>SGD is naturally stable because it operates at a batch level, but does better with more training data </a:t>
            </a:r>
          </a:p>
          <a:p>
            <a:r>
              <a:rPr lang="en-US" dirty="0"/>
              <a:t>To increase stability with SGD, get more data so that no one input pulls weights too far</a:t>
            </a:r>
          </a:p>
          <a:p>
            <a:r>
              <a:rPr lang="en-US" dirty="0"/>
              <a:t>Another way is to stop before convergence so that the model doesn’t spend too much time working on the last few examples </a:t>
            </a:r>
          </a:p>
        </p:txBody>
      </p:sp>
      <p:sp>
        <p:nvSpPr>
          <p:cNvPr id="3" name="Title 2">
            <a:extLst>
              <a:ext uri="{FF2B5EF4-FFF2-40B4-BE49-F238E27FC236}">
                <a16:creationId xmlns:a16="http://schemas.microsoft.com/office/drawing/2014/main" id="{2BF22EFA-E927-1442-9C4B-82F8DFCD5E8F}"/>
              </a:ext>
            </a:extLst>
          </p:cNvPr>
          <p:cNvSpPr>
            <a:spLocks noGrp="1"/>
          </p:cNvSpPr>
          <p:nvPr>
            <p:ph type="title"/>
          </p:nvPr>
        </p:nvSpPr>
        <p:spPr/>
        <p:txBody>
          <a:bodyPr/>
          <a:lstStyle/>
          <a:p>
            <a:r>
              <a:rPr lang="en-US" dirty="0"/>
              <a:t>Stability improves overfitting</a:t>
            </a:r>
          </a:p>
        </p:txBody>
      </p:sp>
    </p:spTree>
    <p:extLst>
      <p:ext uri="{BB962C8B-B14F-4D97-AF65-F5344CB8AC3E}">
        <p14:creationId xmlns:p14="http://schemas.microsoft.com/office/powerpoint/2010/main" val="42871767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27218</TotalTime>
  <Words>2754</Words>
  <Application>Microsoft Macintosh PowerPoint</Application>
  <PresentationFormat>On-screen Show (4:3)</PresentationFormat>
  <Paragraphs>360</Paragraphs>
  <Slides>56</Slides>
  <Notes>14</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56</vt:i4>
      </vt:variant>
    </vt:vector>
  </HeadingPairs>
  <TitlesOfParts>
    <vt:vector size="63" baseType="lpstr">
      <vt:lpstr>Arial</vt:lpstr>
      <vt:lpstr>Calibri</vt:lpstr>
      <vt:lpstr>Calibri Light</vt:lpstr>
      <vt:lpstr>Cambria Math</vt:lpstr>
      <vt:lpstr>Montserrat</vt:lpstr>
      <vt:lpstr>Office Theme</vt:lpstr>
      <vt:lpstr>Equation</vt:lpstr>
      <vt:lpstr>Deep Learning Theory and Applications Regularization</vt:lpstr>
      <vt:lpstr>Outline</vt:lpstr>
      <vt:lpstr>Free parameters</vt:lpstr>
      <vt:lpstr>Free parameters</vt:lpstr>
      <vt:lpstr>MNIST recognition revisited</vt:lpstr>
      <vt:lpstr>Cost vs classification accuracy</vt:lpstr>
      <vt:lpstr>Cost vs classification accuracy</vt:lpstr>
      <vt:lpstr>When does overfitting occur?</vt:lpstr>
      <vt:lpstr>Stability improves overfitting</vt:lpstr>
      <vt:lpstr>Early stopping</vt:lpstr>
      <vt:lpstr>Implementing early stopping</vt:lpstr>
      <vt:lpstr>Handwritten digit recognition revisited</vt:lpstr>
      <vt:lpstr>A great way to prevent overfitting</vt:lpstr>
      <vt:lpstr>Artificially increasing the training data</vt:lpstr>
      <vt:lpstr>Input Augmentation</vt:lpstr>
      <vt:lpstr>Artificially increasing the training data</vt:lpstr>
      <vt:lpstr>Artificially increasing the training data</vt:lpstr>
      <vt:lpstr>Noise robustness</vt:lpstr>
      <vt:lpstr>Input Gaussian Noise </vt:lpstr>
      <vt:lpstr>Regularization</vt:lpstr>
      <vt:lpstr>Memorization = fitting to random data </vt:lpstr>
      <vt:lpstr>Real data generalizes better</vt:lpstr>
      <vt:lpstr>Overfitting does not generalize</vt:lpstr>
      <vt:lpstr>Regularizations do not have an effect on capacity !</vt:lpstr>
      <vt:lpstr>Inductive bias </vt:lpstr>
      <vt:lpstr>Smoothness</vt:lpstr>
      <vt:lpstr>Ways to Increase Smoothness</vt:lpstr>
      <vt:lpstr>Weight decay/L2 regularization</vt:lpstr>
      <vt:lpstr>Weight decay/L2 regularization</vt:lpstr>
      <vt:lpstr>Weight decay/L2 regularization</vt:lpstr>
      <vt:lpstr>Weight decay/L2 regularization</vt:lpstr>
      <vt:lpstr>Weight decay/L2 regularization</vt:lpstr>
      <vt:lpstr>Weight decay/L2 regularization</vt:lpstr>
      <vt:lpstr>L2 regularization applied to MNIST</vt:lpstr>
      <vt:lpstr>L2 regularization with more data</vt:lpstr>
      <vt:lpstr>L2 regularization with more data</vt:lpstr>
      <vt:lpstr>Space exploration</vt:lpstr>
      <vt:lpstr>Stability of regularization </vt:lpstr>
      <vt:lpstr>L1 regularization</vt:lpstr>
      <vt:lpstr>L1 regularization</vt:lpstr>
      <vt:lpstr>L1 regularization</vt:lpstr>
      <vt:lpstr>L1 regularization</vt:lpstr>
      <vt:lpstr>L2 Smoother Model</vt:lpstr>
      <vt:lpstr>L1 vs L2</vt:lpstr>
      <vt:lpstr>Lp Regularization</vt:lpstr>
      <vt:lpstr>Dropout</vt:lpstr>
      <vt:lpstr>Dropout</vt:lpstr>
      <vt:lpstr>Dropout</vt:lpstr>
      <vt:lpstr>Dropout</vt:lpstr>
      <vt:lpstr>PowerPoint Presentation</vt:lpstr>
      <vt:lpstr>Implementing dropout</vt:lpstr>
      <vt:lpstr>Implementing dropout</vt:lpstr>
      <vt:lpstr>When should dropout be used?</vt:lpstr>
      <vt:lpstr>Multitask training </vt:lpstr>
      <vt:lpstr>Summary</vt:lpstr>
      <vt:lpstr>Further reading</vt:lpstr>
    </vt:vector>
  </TitlesOfParts>
  <Company>Yale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Theory and Applications</dc:title>
  <dc:creator>Kevin</dc:creator>
  <cp:lastModifiedBy>Wenxin Xu</cp:lastModifiedBy>
  <cp:revision>370</cp:revision>
  <dcterms:created xsi:type="dcterms:W3CDTF">2018-01-19T01:41:57Z</dcterms:created>
  <dcterms:modified xsi:type="dcterms:W3CDTF">2022-02-11T20:42:41Z</dcterms:modified>
</cp:coreProperties>
</file>